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62" r:id="rId2"/>
    <p:sldId id="360" r:id="rId3"/>
    <p:sldId id="358" r:id="rId4"/>
    <p:sldId id="359" r:id="rId5"/>
    <p:sldId id="361" r:id="rId6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402"/>
    <a:srgbClr val="324001"/>
    <a:srgbClr val="888C1B"/>
    <a:srgbClr val="666914"/>
    <a:srgbClr val="B46A10"/>
    <a:srgbClr val="AC6D20"/>
    <a:srgbClr val="243053"/>
    <a:srgbClr val="8BAFFC"/>
    <a:srgbClr val="D9C2AD"/>
    <a:srgbClr val="F26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9" autoAdjust="0"/>
    <p:restoredTop sz="92009" autoAdjust="0"/>
  </p:normalViewPr>
  <p:slideViewPr>
    <p:cSldViewPr snapToGrid="0">
      <p:cViewPr varScale="1">
        <p:scale>
          <a:sx n="65" d="100"/>
          <a:sy n="65" d="100"/>
        </p:scale>
        <p:origin x="3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.fischer\NetSync\4-Materiaux\Ponctuelles\2022_Empreinte%20socio-&#233;conomique%20des%20carri&#232;res\Traitements\MATRICE_GRANULATS_PAC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explosion val="10"/>
          <c:dPt>
            <c:idx val="0"/>
            <c:bubble3D val="0"/>
            <c:explosion val="0"/>
            <c:spPr>
              <a:solidFill>
                <a:srgbClr val="707402"/>
              </a:solidFill>
              <a:ln w="19050">
                <a:solidFill>
                  <a:srgbClr val="7074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9-4A00-8BFF-2FF373B4A827}"/>
              </c:ext>
            </c:extLst>
          </c:dPt>
          <c:dPt>
            <c:idx val="1"/>
            <c:bubble3D val="0"/>
            <c:explosion val="0"/>
            <c:spPr>
              <a:solidFill>
                <a:schemeClr val="bg1"/>
              </a:solidFill>
              <a:ln w="19050">
                <a:solidFill>
                  <a:srgbClr val="7074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9-4A00-8BFF-2FF373B4A827}"/>
              </c:ext>
            </c:extLst>
          </c:dPt>
          <c:dPt>
            <c:idx val="2"/>
            <c:bubble3D val="0"/>
            <c:explosion val="20"/>
            <c:spPr>
              <a:solidFill>
                <a:srgbClr val="32400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D6D9-4A00-8BFF-2FF373B4A827}"/>
              </c:ext>
            </c:extLst>
          </c:dPt>
          <c:val>
            <c:numRef>
              <c:f>'1. Résultats sectoriels'!$F$26:$F$28</c:f>
              <c:numCache>
                <c:formatCode>0.0%</c:formatCode>
                <c:ptCount val="3"/>
                <c:pt idx="0">
                  <c:v>0.46243606998654102</c:v>
                </c:pt>
                <c:pt idx="1">
                  <c:v>0.27833647375504716</c:v>
                </c:pt>
                <c:pt idx="2">
                  <c:v>0.25922745625841176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D9-4A00-8BFF-2FF373B4A827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6D9-4A00-8BFF-2FF373B4A8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6D9-4A00-8BFF-2FF373B4A827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D9-4A00-8BFF-2FF373B4A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4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10"/>
            <c:spPr>
              <a:solidFill>
                <a:srgbClr val="7074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AC-4CAA-BDFF-75DF89E48EC9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AC-4CAA-BDFF-75DF89E48EC9}"/>
              </c:ext>
            </c:extLst>
          </c:dPt>
          <c:val>
            <c:numRef>
              <c:f>'1. Résultats sectoriels'!$F$20:$F$21</c:f>
              <c:numCache>
                <c:formatCode>0.0%</c:formatCode>
                <c:ptCount val="2"/>
                <c:pt idx="0">
                  <c:v>0.67255719664060254</c:v>
                </c:pt>
                <c:pt idx="1">
                  <c:v>0.32744280335939746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C-4CAA-BDFF-75DF89E48EC9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EAC-4CAA-BDFF-75DF89E48E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EAC-4CAA-BDFF-75DF89E48EC9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AC-4CAA-BDFF-75DF89E48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1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F-4795-B589-B670EBAA98BE}"/>
              </c:ext>
            </c:extLst>
          </c:dPt>
          <c:dPt>
            <c:idx val="1"/>
            <c:bubble3D val="0"/>
            <c:spPr>
              <a:solidFill>
                <a:srgbClr val="32400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F-4795-B589-B670EBAA98BE}"/>
              </c:ext>
            </c:extLst>
          </c:dPt>
          <c:val>
            <c:numRef>
              <c:f>'1. Résultats sectoriels'!$F$20:$F$21</c:f>
              <c:numCache>
                <c:formatCode>0.0%</c:formatCode>
                <c:ptCount val="2"/>
                <c:pt idx="0">
                  <c:v>0.67255719664060254</c:v>
                </c:pt>
                <c:pt idx="1">
                  <c:v>0.32744280335939746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F-4795-B589-B670EBAA98BE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55F-4795-B589-B670EBAA98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55F-4795-B589-B670EBAA98BE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5F-4795-B589-B670EBAA9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66691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CD-4C4E-8291-8D15FDEAA651}"/>
              </c:ext>
            </c:extLst>
          </c:dPt>
          <c:dPt>
            <c:idx val="1"/>
            <c:bubble3D val="0"/>
            <c:explosion val="1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CD-4C4E-8291-8D15FDEAA651}"/>
              </c:ext>
            </c:extLst>
          </c:dPt>
          <c:val>
            <c:numRef>
              <c:f>'1. Résultats sectoriels'!$F$14:$F$15</c:f>
              <c:numCache>
                <c:formatCode>0.0%</c:formatCode>
                <c:ptCount val="2"/>
                <c:pt idx="0">
                  <c:v>0.68</c:v>
                </c:pt>
                <c:pt idx="1">
                  <c:v>0.31999999999999995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CD-4C4E-8291-8D15FDEAA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75000000000001E-2"/>
          <c:y val="9.7013888888888886E-2"/>
          <c:w val="0.8059722222222222"/>
          <c:h val="0.8059722222222222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E-43D2-8B7F-41B8A08335C4}"/>
              </c:ext>
            </c:extLst>
          </c:dPt>
          <c:dPt>
            <c:idx val="1"/>
            <c:bubble3D val="0"/>
            <c:spPr>
              <a:solidFill>
                <a:srgbClr val="32400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E-43D2-8B7F-41B8A08335C4}"/>
              </c:ext>
            </c:extLst>
          </c:dPt>
          <c:val>
            <c:numRef>
              <c:f>'1. Résultats sectoriels'!$F$14:$F$15</c:f>
              <c:numCache>
                <c:formatCode>0.0%</c:formatCode>
                <c:ptCount val="2"/>
                <c:pt idx="0">
                  <c:v>0.68</c:v>
                </c:pt>
                <c:pt idx="1">
                  <c:v>0.31999999999999995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E-43D2-8B7F-41B8A0833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6543209876547E-2"/>
          <c:y val="8.6234567901234571E-2"/>
          <c:w val="0.89024691358024688"/>
          <c:h val="0.89024691358024688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7074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E0-447F-8528-4199501F0AA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E0-447F-8528-4199501F0AAB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E0-447F-8528-4199501F0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6543209876547E-2"/>
          <c:y val="8.6234567901234571E-2"/>
          <c:w val="0.89024691358024688"/>
          <c:h val="0.89024691358024688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60-441F-AE81-A38A3AD12E0D}"/>
              </c:ext>
            </c:extLst>
          </c:dPt>
          <c:dPt>
            <c:idx val="1"/>
            <c:bubble3D val="0"/>
            <c:spPr>
              <a:solidFill>
                <a:srgbClr val="32400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60-441F-AE81-A38A3AD12E0D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60-441F-AE81-A38A3AD12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10"/>
            <c:spPr>
              <a:solidFill>
                <a:srgbClr val="7074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0D-46A4-997E-48D2B505FCE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D-46A4-997E-48D2B505FCEB}"/>
              </c:ext>
            </c:extLst>
          </c:dPt>
          <c:val>
            <c:numRef>
              <c:f>'1. Résultats sectoriels'!$F$23:$F$24</c:f>
              <c:numCache>
                <c:formatCode>0.0%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0D-46A4-997E-48D2B505FCEB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0D-46A4-997E-48D2B505FC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40D-46A4-997E-48D2B505FCEB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0D-46A4-997E-48D2B505F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1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4C-451F-91B5-7F5352D9FF49}"/>
              </c:ext>
            </c:extLst>
          </c:dPt>
          <c:dPt>
            <c:idx val="1"/>
            <c:bubble3D val="0"/>
            <c:spPr>
              <a:solidFill>
                <a:srgbClr val="32400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4C-451F-91B5-7F5352D9FF49}"/>
              </c:ext>
            </c:extLst>
          </c:dPt>
          <c:val>
            <c:numRef>
              <c:f>'1. Résultats sectoriels'!$F$23:$F$24</c:f>
              <c:numCache>
                <c:formatCode>0.0%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4C-451F-91B5-7F5352D9FF49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14C-451F-91B5-7F5352D9FF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14C-451F-91B5-7F5352D9FF49}"/>
              </c:ext>
            </c:extLst>
          </c:dPt>
          <c:val>
            <c:numRef>
              <c:f>'1. Résultats sectoriels'!$F$17:$F$18</c:f>
              <c:numCache>
                <c:formatCode>0.0%</c:formatCode>
                <c:ptCount val="2"/>
                <c:pt idx="0">
                  <c:v>0.57999999999999996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4C-451F-91B5-7F5352D9F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72D3-3944-4A9F-9D90-44FE672CCA0F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52C27-DADA-4FA5-BC58-D22D7F85A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1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2C27-DADA-4FA5-BC58-D22D7F85AE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9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2C27-DADA-4FA5-BC58-D22D7F85AE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0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2C27-DADA-4FA5-BC58-D22D7F85AE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84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2C27-DADA-4FA5-BC58-D22D7F85AEE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91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52C27-DADA-4FA5-BC58-D22D7F85AEE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8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29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79DC-EDF5-E7C8-3D12-5AEB9856800C}"/>
              </a:ext>
            </a:extLst>
          </p:cNvPr>
          <p:cNvSpPr/>
          <p:nvPr userDrawn="1"/>
        </p:nvSpPr>
        <p:spPr>
          <a:xfrm>
            <a:off x="0" y="-1"/>
            <a:ext cx="6300000" cy="540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F1843-9E57-BC6B-1284-6F93320E4180}"/>
              </a:ext>
            </a:extLst>
          </p:cNvPr>
          <p:cNvSpPr txBox="1"/>
          <p:nvPr userDrawn="1"/>
        </p:nvSpPr>
        <p:spPr>
          <a:xfrm>
            <a:off x="38633" y="110889"/>
            <a:ext cx="45000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8577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79DC-EDF5-E7C8-3D12-5AEB9856800C}"/>
              </a:ext>
            </a:extLst>
          </p:cNvPr>
          <p:cNvSpPr/>
          <p:nvPr userDrawn="1"/>
        </p:nvSpPr>
        <p:spPr>
          <a:xfrm>
            <a:off x="0" y="-1"/>
            <a:ext cx="6300000" cy="540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F1843-9E57-BC6B-1284-6F93320E4180}"/>
              </a:ext>
            </a:extLst>
          </p:cNvPr>
          <p:cNvSpPr txBox="1"/>
          <p:nvPr userDrawn="1"/>
        </p:nvSpPr>
        <p:spPr>
          <a:xfrm>
            <a:off x="38633" y="110889"/>
            <a:ext cx="45000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L’industrie extractive</a:t>
            </a:r>
          </a:p>
        </p:txBody>
      </p:sp>
    </p:spTree>
    <p:extLst>
      <p:ext uri="{BB962C8B-B14F-4D97-AF65-F5344CB8AC3E}">
        <p14:creationId xmlns:p14="http://schemas.microsoft.com/office/powerpoint/2010/main" val="211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79DC-EDF5-E7C8-3D12-5AEB9856800C}"/>
              </a:ext>
            </a:extLst>
          </p:cNvPr>
          <p:cNvSpPr/>
          <p:nvPr userDrawn="1"/>
        </p:nvSpPr>
        <p:spPr>
          <a:xfrm>
            <a:off x="0" y="-1"/>
            <a:ext cx="6300000" cy="540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F1843-9E57-BC6B-1284-6F93320E4180}"/>
              </a:ext>
            </a:extLst>
          </p:cNvPr>
          <p:cNvSpPr txBox="1"/>
          <p:nvPr userDrawn="1"/>
        </p:nvSpPr>
        <p:spPr>
          <a:xfrm>
            <a:off x="38633" y="110889"/>
            <a:ext cx="45000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 filière Granulats</a:t>
            </a:r>
          </a:p>
        </p:txBody>
      </p:sp>
    </p:spTree>
    <p:extLst>
      <p:ext uri="{BB962C8B-B14F-4D97-AF65-F5344CB8AC3E}">
        <p14:creationId xmlns:p14="http://schemas.microsoft.com/office/powerpoint/2010/main" val="261264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79DC-EDF5-E7C8-3D12-5AEB9856800C}"/>
              </a:ext>
            </a:extLst>
          </p:cNvPr>
          <p:cNvSpPr/>
          <p:nvPr userDrawn="1"/>
        </p:nvSpPr>
        <p:spPr>
          <a:xfrm>
            <a:off x="0" y="-1"/>
            <a:ext cx="6300000" cy="540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F1843-9E57-BC6B-1284-6F93320E4180}"/>
              </a:ext>
            </a:extLst>
          </p:cNvPr>
          <p:cNvSpPr txBox="1"/>
          <p:nvPr userDrawn="1"/>
        </p:nvSpPr>
        <p:spPr>
          <a:xfrm>
            <a:off x="38633" y="110889"/>
            <a:ext cx="45000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 filière pierres de construction</a:t>
            </a:r>
          </a:p>
        </p:txBody>
      </p:sp>
    </p:spTree>
    <p:extLst>
      <p:ext uri="{BB962C8B-B14F-4D97-AF65-F5344CB8AC3E}">
        <p14:creationId xmlns:p14="http://schemas.microsoft.com/office/powerpoint/2010/main" val="76206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79DC-EDF5-E7C8-3D12-5AEB9856800C}"/>
              </a:ext>
            </a:extLst>
          </p:cNvPr>
          <p:cNvSpPr/>
          <p:nvPr userDrawn="1"/>
        </p:nvSpPr>
        <p:spPr>
          <a:xfrm>
            <a:off x="0" y="-1"/>
            <a:ext cx="6300000" cy="540000"/>
          </a:xfrm>
          <a:prstGeom prst="rect">
            <a:avLst/>
          </a:prstGeom>
          <a:gradFill flip="none" rotWithShape="1">
            <a:gsLst>
              <a:gs pos="61000">
                <a:srgbClr val="F8B3AC"/>
              </a:gs>
              <a:gs pos="0">
                <a:schemeClr val="accent4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F1843-9E57-BC6B-1284-6F93320E4180}"/>
              </a:ext>
            </a:extLst>
          </p:cNvPr>
          <p:cNvSpPr txBox="1"/>
          <p:nvPr userDrawn="1"/>
        </p:nvSpPr>
        <p:spPr>
          <a:xfrm>
            <a:off x="38633" y="110889"/>
            <a:ext cx="45000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L’industrie de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4552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479DC-EDF5-E7C8-3D12-5AEB9856800C}"/>
              </a:ext>
            </a:extLst>
          </p:cNvPr>
          <p:cNvSpPr/>
          <p:nvPr userDrawn="1"/>
        </p:nvSpPr>
        <p:spPr>
          <a:xfrm>
            <a:off x="0" y="-1"/>
            <a:ext cx="6300000" cy="540000"/>
          </a:xfrm>
          <a:prstGeom prst="rect">
            <a:avLst/>
          </a:prstGeom>
          <a:gradFill flip="none" rotWithShape="1">
            <a:gsLst>
              <a:gs pos="56000">
                <a:srgbClr val="A3A98D"/>
              </a:gs>
              <a:gs pos="0">
                <a:schemeClr val="accent1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F1843-9E57-BC6B-1284-6F93320E4180}"/>
              </a:ext>
            </a:extLst>
          </p:cNvPr>
          <p:cNvSpPr txBox="1"/>
          <p:nvPr userDrawn="1"/>
        </p:nvSpPr>
        <p:spPr>
          <a:xfrm>
            <a:off x="38633" y="110889"/>
            <a:ext cx="45000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Ensemble de la filière</a:t>
            </a:r>
          </a:p>
        </p:txBody>
      </p:sp>
    </p:spTree>
    <p:extLst>
      <p:ext uri="{BB962C8B-B14F-4D97-AF65-F5344CB8AC3E}">
        <p14:creationId xmlns:p14="http://schemas.microsoft.com/office/powerpoint/2010/main" val="71783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e 96">
            <a:extLst>
              <a:ext uri="{FF2B5EF4-FFF2-40B4-BE49-F238E27FC236}">
                <a16:creationId xmlns:a16="http://schemas.microsoft.com/office/drawing/2014/main" id="{0F6C2A93-CF63-4521-A9C8-91BB074AD2CB}"/>
              </a:ext>
            </a:extLst>
          </p:cNvPr>
          <p:cNvGrpSpPr/>
          <p:nvPr userDrawn="1"/>
        </p:nvGrpSpPr>
        <p:grpSpPr>
          <a:xfrm>
            <a:off x="-188686" y="-449943"/>
            <a:ext cx="8055429" cy="11408229"/>
            <a:chOff x="-188686" y="-449943"/>
            <a:chExt cx="8055429" cy="114082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02DA8A-716F-4670-B0C5-6FD6EFD1E4C2}"/>
                </a:ext>
              </a:extLst>
            </p:cNvPr>
            <p:cNvSpPr/>
            <p:nvPr userDrawn="1"/>
          </p:nvSpPr>
          <p:spPr>
            <a:xfrm>
              <a:off x="157417" y="234494"/>
              <a:ext cx="7230354" cy="10222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016D8A-E470-40A7-B3A3-2C35CEA707E3}"/>
                </a:ext>
              </a:extLst>
            </p:cNvPr>
            <p:cNvSpPr/>
            <p:nvPr userDrawn="1"/>
          </p:nvSpPr>
          <p:spPr>
            <a:xfrm>
              <a:off x="606395" y="845906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7C06002-0436-44D1-9362-94985433E8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88686" y="-275771"/>
              <a:ext cx="7939315" cy="11234057"/>
            </a:xfrm>
            <a:prstGeom prst="lin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E98F46A-CD68-433F-859B-AD5736E12F8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188686" y="-449943"/>
              <a:ext cx="8055429" cy="11408229"/>
            </a:xfrm>
            <a:prstGeom prst="lin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59C280-5049-4E6A-8747-5FE214D0A161}"/>
                </a:ext>
              </a:extLst>
            </p:cNvPr>
            <p:cNvSpPr/>
            <p:nvPr userDrawn="1"/>
          </p:nvSpPr>
          <p:spPr>
            <a:xfrm>
              <a:off x="611837" y="845906"/>
              <a:ext cx="6336000" cy="90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EF6D41-9363-40FF-ADF2-67E21C093893}"/>
                </a:ext>
              </a:extLst>
            </p:cNvPr>
            <p:cNvSpPr/>
            <p:nvPr userDrawn="1"/>
          </p:nvSpPr>
          <p:spPr>
            <a:xfrm>
              <a:off x="4901279" y="845907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36B9F3-7477-4E11-BC01-A6C509D6D3EE}"/>
                </a:ext>
              </a:extLst>
            </p:cNvPr>
            <p:cNvSpPr/>
            <p:nvPr userDrawn="1"/>
          </p:nvSpPr>
          <p:spPr>
            <a:xfrm>
              <a:off x="2753837" y="845907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6D81F9E-3158-40F7-A77B-45198695B4E7}"/>
                </a:ext>
              </a:extLst>
            </p:cNvPr>
            <p:cNvSpPr/>
            <p:nvPr userDrawn="1"/>
          </p:nvSpPr>
          <p:spPr>
            <a:xfrm>
              <a:off x="606395" y="2372374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D3BE03C-44E5-4524-9F3F-953608E612D8}"/>
                </a:ext>
              </a:extLst>
            </p:cNvPr>
            <p:cNvSpPr/>
            <p:nvPr userDrawn="1"/>
          </p:nvSpPr>
          <p:spPr>
            <a:xfrm>
              <a:off x="4901279" y="2372375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514BCF5-1567-46EE-8AB2-FF3E7CE32AAB}"/>
                </a:ext>
              </a:extLst>
            </p:cNvPr>
            <p:cNvSpPr/>
            <p:nvPr userDrawn="1"/>
          </p:nvSpPr>
          <p:spPr>
            <a:xfrm>
              <a:off x="2753837" y="2372375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D4FDF4D-7F83-402E-8842-18F0EAD642A5}"/>
                </a:ext>
              </a:extLst>
            </p:cNvPr>
            <p:cNvSpPr/>
            <p:nvPr userDrawn="1"/>
          </p:nvSpPr>
          <p:spPr>
            <a:xfrm>
              <a:off x="606395" y="3898842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B958232-84AB-4D60-B6C4-EC6E7290FAE0}"/>
                </a:ext>
              </a:extLst>
            </p:cNvPr>
            <p:cNvSpPr/>
            <p:nvPr userDrawn="1"/>
          </p:nvSpPr>
          <p:spPr>
            <a:xfrm>
              <a:off x="4901279" y="3898843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4D18B95-7963-42B7-9FFE-27B231FFEDC9}"/>
                </a:ext>
              </a:extLst>
            </p:cNvPr>
            <p:cNvSpPr/>
            <p:nvPr userDrawn="1"/>
          </p:nvSpPr>
          <p:spPr>
            <a:xfrm>
              <a:off x="2753837" y="3898843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2C41869-27B9-4C48-92E9-0493D42ED8EC}"/>
                </a:ext>
              </a:extLst>
            </p:cNvPr>
            <p:cNvSpPr/>
            <p:nvPr userDrawn="1"/>
          </p:nvSpPr>
          <p:spPr>
            <a:xfrm>
              <a:off x="606395" y="5425310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2453BA-FF6E-46F7-8338-AE3626B978F1}"/>
                </a:ext>
              </a:extLst>
            </p:cNvPr>
            <p:cNvSpPr/>
            <p:nvPr userDrawn="1"/>
          </p:nvSpPr>
          <p:spPr>
            <a:xfrm>
              <a:off x="4901279" y="5425311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249CF61-8130-414E-8E84-8509F618FABB}"/>
                </a:ext>
              </a:extLst>
            </p:cNvPr>
            <p:cNvSpPr/>
            <p:nvPr userDrawn="1"/>
          </p:nvSpPr>
          <p:spPr>
            <a:xfrm>
              <a:off x="2753837" y="5425311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917C205-54A1-4960-83D2-356D8E4EA8D4}"/>
                </a:ext>
              </a:extLst>
            </p:cNvPr>
            <p:cNvSpPr/>
            <p:nvPr userDrawn="1"/>
          </p:nvSpPr>
          <p:spPr>
            <a:xfrm>
              <a:off x="606395" y="6951778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56BBA1C-A6D4-4BFF-A090-3F11381DFC1C}"/>
                </a:ext>
              </a:extLst>
            </p:cNvPr>
            <p:cNvSpPr/>
            <p:nvPr userDrawn="1"/>
          </p:nvSpPr>
          <p:spPr>
            <a:xfrm>
              <a:off x="4901279" y="6951779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F76A612-5BB8-4E0A-B88D-714D34CEC28B}"/>
                </a:ext>
              </a:extLst>
            </p:cNvPr>
            <p:cNvSpPr/>
            <p:nvPr userDrawn="1"/>
          </p:nvSpPr>
          <p:spPr>
            <a:xfrm>
              <a:off x="2753837" y="6951779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1448406-7054-4FFA-9B77-B24E0514956C}"/>
                </a:ext>
              </a:extLst>
            </p:cNvPr>
            <p:cNvSpPr/>
            <p:nvPr userDrawn="1"/>
          </p:nvSpPr>
          <p:spPr>
            <a:xfrm>
              <a:off x="606395" y="8478247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EBCDD6C-67B5-4E59-BCE1-4CBFCCD86902}"/>
                </a:ext>
              </a:extLst>
            </p:cNvPr>
            <p:cNvSpPr/>
            <p:nvPr userDrawn="1"/>
          </p:nvSpPr>
          <p:spPr>
            <a:xfrm>
              <a:off x="4901279" y="8478248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6FE379B-A63C-4A0E-B20D-DEC6B09B8BBA}"/>
                </a:ext>
              </a:extLst>
            </p:cNvPr>
            <p:cNvSpPr/>
            <p:nvPr userDrawn="1"/>
          </p:nvSpPr>
          <p:spPr>
            <a:xfrm>
              <a:off x="2753837" y="8478248"/>
              <a:ext cx="2052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D09E3A-0C31-489F-B107-CB6BC2FFC2D2}"/>
              </a:ext>
            </a:extLst>
          </p:cNvPr>
          <p:cNvSpPr/>
          <p:nvPr userDrawn="1"/>
        </p:nvSpPr>
        <p:spPr>
          <a:xfrm>
            <a:off x="611837" y="10051583"/>
            <a:ext cx="57899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Empreinte socio-économique | Évaluation des retombées économiques de l'industrie des carrières et matériaux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Provence-Alpes-Côte d’Azur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9A2B597-002C-46B4-86C8-46540BD09C52}"/>
              </a:ext>
            </a:extLst>
          </p:cNvPr>
          <p:cNvSpPr txBox="1"/>
          <p:nvPr userDrawn="1"/>
        </p:nvSpPr>
        <p:spPr>
          <a:xfrm>
            <a:off x="6401738" y="10128527"/>
            <a:ext cx="54610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fld id="{9BF6BEC0-FFC2-4EFC-98DF-583424A96FF4}" type="slidenum">
              <a:rPr lang="fr-FR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lvl="0" algn="r"/>
              <a:t>‹N°›</a:t>
            </a:fld>
            <a:endParaRPr lang="fr-F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2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6.JPG"/><Relationship Id="rId4" Type="http://schemas.openxmlformats.org/officeDocument/2006/relationships/chart" Target="../charts/chart3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10" Type="http://schemas.openxmlformats.org/officeDocument/2006/relationships/image" Target="../media/image6.JPG"/><Relationship Id="rId4" Type="http://schemas.openxmlformats.org/officeDocument/2006/relationships/chart" Target="../charts/chart4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chart" Target="../charts/chart7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chart" Target="../charts/chart9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D5B52EA2-B3BA-4BFD-800E-20B2B8341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481379"/>
              </p:ext>
            </p:extLst>
          </p:nvPr>
        </p:nvGraphicFramePr>
        <p:xfrm>
          <a:off x="478993" y="2007673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2A1F8BD4-236F-FE45-5AA5-A04A240D9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31" y="930622"/>
            <a:ext cx="1800000" cy="1179825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21BE7051-7E3B-EB62-9A43-B07A6A6E85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8555" y="4557312"/>
            <a:ext cx="1080000" cy="1080000"/>
          </a:xfrm>
          <a:prstGeom prst="rect">
            <a:avLst/>
          </a:prstGeom>
        </p:spPr>
      </p:pic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E3A726E4-1440-84E6-2C63-683E4A7507FA}"/>
              </a:ext>
            </a:extLst>
          </p:cNvPr>
          <p:cNvCxnSpPr>
            <a:cxnSpLocks/>
          </p:cNvCxnSpPr>
          <p:nvPr/>
        </p:nvCxnSpPr>
        <p:spPr>
          <a:xfrm flipH="1">
            <a:off x="941052" y="3830882"/>
            <a:ext cx="23294" cy="3276000"/>
          </a:xfrm>
          <a:prstGeom prst="line">
            <a:avLst/>
          </a:prstGeom>
          <a:ln>
            <a:solidFill>
              <a:srgbClr val="324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E72884C3-5677-0D97-EA77-ABCDAC019F7F}"/>
              </a:ext>
            </a:extLst>
          </p:cNvPr>
          <p:cNvSpPr/>
          <p:nvPr/>
        </p:nvSpPr>
        <p:spPr>
          <a:xfrm rot="6842321" flipH="1">
            <a:off x="1365953" y="5889766"/>
            <a:ext cx="3133153" cy="1642372"/>
          </a:xfrm>
          <a:prstGeom prst="arc">
            <a:avLst>
              <a:gd name="adj1" fmla="val 11632828"/>
              <a:gd name="adj2" fmla="val 20475361"/>
            </a:avLst>
          </a:prstGeom>
          <a:ln w="9525">
            <a:solidFill>
              <a:srgbClr val="32400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DAF5455-1D76-1194-40DD-07D1C6C24918}"/>
              </a:ext>
            </a:extLst>
          </p:cNvPr>
          <p:cNvSpPr/>
          <p:nvPr/>
        </p:nvSpPr>
        <p:spPr>
          <a:xfrm rot="11704837" flipH="1" flipV="1">
            <a:off x="2253865" y="2106719"/>
            <a:ext cx="1201356" cy="3885244"/>
          </a:xfrm>
          <a:prstGeom prst="arc">
            <a:avLst>
              <a:gd name="adj1" fmla="val 16151060"/>
              <a:gd name="adj2" fmla="val 1742687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10A1175-BC5E-5262-63E3-B8FF5875B157}"/>
              </a:ext>
            </a:extLst>
          </p:cNvPr>
          <p:cNvCxnSpPr/>
          <p:nvPr/>
        </p:nvCxnSpPr>
        <p:spPr>
          <a:xfrm>
            <a:off x="1872237" y="3822010"/>
            <a:ext cx="0" cy="756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33FF377-3BB3-3913-CB8C-6F0965F449FC}"/>
              </a:ext>
            </a:extLst>
          </p:cNvPr>
          <p:cNvCxnSpPr/>
          <p:nvPr/>
        </p:nvCxnSpPr>
        <p:spPr>
          <a:xfrm>
            <a:off x="1423005" y="3932560"/>
            <a:ext cx="0" cy="2196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708B518-F8B5-8849-6B0F-CA9691BD6802}"/>
              </a:ext>
            </a:extLst>
          </p:cNvPr>
          <p:cNvSpPr/>
          <p:nvPr/>
        </p:nvSpPr>
        <p:spPr>
          <a:xfrm>
            <a:off x="275186" y="4685577"/>
            <a:ext cx="2361618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 M€</a:t>
            </a: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(36%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abonde directement les budgets des administrations publiques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2983FDE-8168-4DE3-15F3-DED9AC44111E}"/>
              </a:ext>
            </a:extLst>
          </p:cNvPr>
          <p:cNvSpPr txBox="1"/>
          <p:nvPr/>
        </p:nvSpPr>
        <p:spPr>
          <a:xfrm>
            <a:off x="487005" y="3734199"/>
            <a:ext cx="1872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VALEUR AJOUTÉE</a:t>
            </a:r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A5E635-C2A1-B956-2D2B-C91E6E74FA9F}"/>
              </a:ext>
            </a:extLst>
          </p:cNvPr>
          <p:cNvSpPr txBox="1"/>
          <p:nvPr/>
        </p:nvSpPr>
        <p:spPr>
          <a:xfrm>
            <a:off x="359430" y="154607"/>
            <a:ext cx="601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Évaluation des retombées économiques de l’industrie des carrières et matériaux en Provence-Alpes-Côte d’Azur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D94A20-9267-1F22-A505-F4E08148A26E}"/>
              </a:ext>
            </a:extLst>
          </p:cNvPr>
          <p:cNvCxnSpPr>
            <a:cxnSpLocks/>
          </p:cNvCxnSpPr>
          <p:nvPr/>
        </p:nvCxnSpPr>
        <p:spPr>
          <a:xfrm flipV="1">
            <a:off x="912137" y="780869"/>
            <a:ext cx="6745963" cy="1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EA872F-ABBE-3FE1-4910-669E7CB7B847}"/>
              </a:ext>
            </a:extLst>
          </p:cNvPr>
          <p:cNvSpPr/>
          <p:nvPr/>
        </p:nvSpPr>
        <p:spPr>
          <a:xfrm>
            <a:off x="275186" y="1959691"/>
            <a:ext cx="31722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743 M€ HT de chiffre d’affaires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</a:t>
            </a: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BE04573-5AD0-27F5-9488-A434D081E88C}"/>
              </a:ext>
            </a:extLst>
          </p:cNvPr>
          <p:cNvSpPr txBox="1"/>
          <p:nvPr/>
        </p:nvSpPr>
        <p:spPr>
          <a:xfrm>
            <a:off x="1036697" y="3311855"/>
            <a:ext cx="78393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193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26%</a:t>
            </a:r>
            <a:endParaRPr lang="fr-FR" sz="11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2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12B43-69DD-7CC6-2682-BECC5E380C54}"/>
              </a:ext>
            </a:extLst>
          </p:cNvPr>
          <p:cNvSpPr/>
          <p:nvPr/>
        </p:nvSpPr>
        <p:spPr>
          <a:xfrm>
            <a:off x="275186" y="6167688"/>
            <a:ext cx="185593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 M€</a:t>
            </a:r>
          </a:p>
          <a:p>
            <a:pPr algn="r"/>
            <a:endParaRPr lang="fr-FR" sz="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(34%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distribuée en salaires nets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FDBFF8D-60AD-56A2-0DC4-5C1A3190F646}"/>
              </a:ext>
            </a:extLst>
          </p:cNvPr>
          <p:cNvSpPr txBox="1"/>
          <p:nvPr/>
        </p:nvSpPr>
        <p:spPr>
          <a:xfrm>
            <a:off x="234009" y="5601193"/>
            <a:ext cx="354582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les impôts, taxes et cotisations sociales </a:t>
            </a: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TVA et impôt sur les sociétés)</a:t>
            </a:r>
            <a:endParaRPr lang="fr-FR" sz="1200" i="1" dirty="0">
              <a:solidFill>
                <a:srgbClr val="3240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AC34934-F41F-F1D7-FEAF-BDD3DF34B5D0}"/>
              </a:ext>
            </a:extLst>
          </p:cNvPr>
          <p:cNvSpPr txBox="1"/>
          <p:nvPr/>
        </p:nvSpPr>
        <p:spPr>
          <a:xfrm>
            <a:off x="1850767" y="7205797"/>
            <a:ext cx="185593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M€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dépenses de consommation</a:t>
            </a:r>
          </a:p>
          <a:p>
            <a:pPr algn="ctr"/>
            <a:endParaRPr lang="fr-FR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8AF087C-D0DC-9E96-DE0A-877FC17F8633}"/>
              </a:ext>
            </a:extLst>
          </p:cNvPr>
          <p:cNvSpPr txBox="1"/>
          <p:nvPr/>
        </p:nvSpPr>
        <p:spPr>
          <a:xfrm rot="19517166">
            <a:off x="2207609" y="3453587"/>
            <a:ext cx="24555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(soit près de 150 M€) est redistribué à la collectivité sous forme de TVA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5B2D73-ADC1-5823-1E02-48A79CE0E32A}"/>
              </a:ext>
            </a:extLst>
          </p:cNvPr>
          <p:cNvSpPr/>
          <p:nvPr/>
        </p:nvSpPr>
        <p:spPr>
          <a:xfrm rot="18984841">
            <a:off x="5233608" y="2798757"/>
            <a:ext cx="1902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Fournisseurs et prestataires extérieurs (hors ICM)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07BD6B9B-77A7-5E6B-ED01-F20DFF1D41E1}"/>
              </a:ext>
            </a:extLst>
          </p:cNvPr>
          <p:cNvSpPr/>
          <p:nvPr/>
        </p:nvSpPr>
        <p:spPr>
          <a:xfrm rot="15102083" flipH="1">
            <a:off x="2028455" y="6482733"/>
            <a:ext cx="577607" cy="188759"/>
          </a:xfrm>
          <a:prstGeom prst="arc">
            <a:avLst>
              <a:gd name="adj1" fmla="val 16151060"/>
              <a:gd name="adj2" fmla="val 21356607"/>
            </a:avLst>
          </a:prstGeom>
          <a:noFill/>
          <a:ln w="9525">
            <a:solidFill>
              <a:srgbClr val="888C1B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4694B8B-61FE-5075-2082-3065E6BBD656}"/>
              </a:ext>
            </a:extLst>
          </p:cNvPr>
          <p:cNvCxnSpPr/>
          <p:nvPr/>
        </p:nvCxnSpPr>
        <p:spPr>
          <a:xfrm>
            <a:off x="936210" y="7021463"/>
            <a:ext cx="0" cy="1620000"/>
          </a:xfrm>
          <a:prstGeom prst="straightConnector1">
            <a:avLst/>
          </a:prstGeom>
          <a:ln w="3175">
            <a:solidFill>
              <a:srgbClr val="32400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453B57B6-106C-D1B0-3998-2D8449FE9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879" y="6492700"/>
            <a:ext cx="3060000" cy="36996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7487F2-9E69-240F-F14F-D853A3338C3A}"/>
              </a:ext>
            </a:extLst>
          </p:cNvPr>
          <p:cNvSpPr txBox="1"/>
          <p:nvPr/>
        </p:nvSpPr>
        <p:spPr>
          <a:xfrm>
            <a:off x="5263065" y="694518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324001"/>
                </a:highlight>
              </a:rPr>
              <a:t>2 060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32400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DIRECTS</a:t>
            </a:r>
            <a:endParaRPr lang="fr-FR" sz="1200" dirty="0">
              <a:solidFill>
                <a:schemeClr val="bg1"/>
              </a:solidFill>
              <a:highlight>
                <a:srgbClr val="324001"/>
              </a:highligh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D2AE83-576E-BB95-4CD2-98E21A6905B1}"/>
              </a:ext>
            </a:extLst>
          </p:cNvPr>
          <p:cNvSpPr txBox="1"/>
          <p:nvPr/>
        </p:nvSpPr>
        <p:spPr>
          <a:xfrm>
            <a:off x="5270845" y="8138298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666914"/>
                </a:highlight>
              </a:rPr>
              <a:t>5 015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666914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INDIRECTS </a:t>
            </a:r>
            <a:endParaRPr lang="fr-FR" sz="1200" dirty="0">
              <a:solidFill>
                <a:schemeClr val="bg1"/>
              </a:solidFill>
              <a:highlight>
                <a:srgbClr val="666914"/>
              </a:highligh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EA4EC0-277A-0A43-C5EC-5F74FC5BE30A}"/>
              </a:ext>
            </a:extLst>
          </p:cNvPr>
          <p:cNvSpPr txBox="1"/>
          <p:nvPr/>
        </p:nvSpPr>
        <p:spPr>
          <a:xfrm>
            <a:off x="5263065" y="927591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</a:rPr>
              <a:t>615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INDUITS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AE9F507-FE1C-9A1D-B1AE-1D1DD6221FA2}"/>
              </a:ext>
            </a:extLst>
          </p:cNvPr>
          <p:cNvSpPr txBox="1"/>
          <p:nvPr/>
        </p:nvSpPr>
        <p:spPr>
          <a:xfrm>
            <a:off x="4793322" y="4469453"/>
            <a:ext cx="1855933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7 690 EMPLOIS SOUTENUS </a:t>
            </a:r>
          </a:p>
          <a:p>
            <a:pPr algn="ctr"/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5 630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NDIRECTS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INDUITS</a:t>
            </a:r>
            <a:endParaRPr lang="fr-FR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FB7810-21F2-DA22-218D-9375D36CF1FD}"/>
              </a:ext>
            </a:extLst>
          </p:cNvPr>
          <p:cNvSpPr/>
          <p:nvPr/>
        </p:nvSpPr>
        <p:spPr>
          <a:xfrm>
            <a:off x="4919069" y="5360853"/>
            <a:ext cx="1620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2,7</a:t>
            </a:r>
          </a:p>
          <a:p>
            <a:pPr algn="ctr"/>
            <a:endParaRPr lang="fr-FR" sz="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supplémentaires soutenus dans le reste de l'économie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E38350-0543-081E-25C2-1CA4DEDC31E0}"/>
              </a:ext>
            </a:extLst>
          </p:cNvPr>
          <p:cNvSpPr txBox="1"/>
          <p:nvPr/>
        </p:nvSpPr>
        <p:spPr>
          <a:xfrm>
            <a:off x="1195725" y="954423"/>
            <a:ext cx="417774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1" algn="r"/>
            <a:r>
              <a:rPr lang="fr-FR" sz="2000" dirty="0">
                <a:solidFill>
                  <a:srgbClr val="70740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L’impact socio-économique de l’industrie des carrières et matériaux (ICM)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62ECBA33-6A9F-6BA4-2822-A8589389BF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59" t="11190" r="62972" b="62450"/>
          <a:stretch/>
        </p:blipFill>
        <p:spPr>
          <a:xfrm>
            <a:off x="2309840" y="6329257"/>
            <a:ext cx="1080000" cy="104785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B556EC85-50E5-AB75-B71C-481E5F55A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" y="9787381"/>
            <a:ext cx="1080000" cy="810000"/>
          </a:xfrm>
          <a:prstGeom prst="rect">
            <a:avLst/>
          </a:prstGeom>
        </p:spPr>
      </p:pic>
      <p:pic>
        <p:nvPicPr>
          <p:cNvPr id="102" name="Image 10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3ED45AE-88FE-891C-FE98-875F509920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2" y="9901296"/>
            <a:ext cx="1332000" cy="58632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1856CC4-2B85-97E6-6A70-5D8F8570F081}"/>
              </a:ext>
            </a:extLst>
          </p:cNvPr>
          <p:cNvSpPr txBox="1"/>
          <p:nvPr/>
        </p:nvSpPr>
        <p:spPr>
          <a:xfrm>
            <a:off x="2123253" y="2387587"/>
            <a:ext cx="3984274" cy="4385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550 M€ </a:t>
            </a:r>
            <a:r>
              <a:rPr lang="fr-FR" sz="12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CONSOMMATIONS INTERMÉDIAIRES </a:t>
            </a:r>
            <a:r>
              <a:rPr lang="fr-FR" sz="10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</a:t>
            </a:r>
            <a:r>
              <a:rPr lang="fr-FR" sz="10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207 M€ </a:t>
            </a:r>
            <a:r>
              <a:rPr lang="fr-FR" sz="10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D’ÉCHANGES AU SEIN DE LA FILIÈRE ICM </a:t>
            </a:r>
            <a:endParaRPr lang="fr-FR" sz="1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F7CB3D79-8C62-1C20-BF64-4DC086E8200A}"/>
              </a:ext>
            </a:extLst>
          </p:cNvPr>
          <p:cNvSpPr/>
          <p:nvPr/>
        </p:nvSpPr>
        <p:spPr>
          <a:xfrm rot="9982700" flipH="1">
            <a:off x="5274709" y="2105466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7DDF7E4-B4DD-2865-52B5-BAF3ABB13452}"/>
              </a:ext>
            </a:extLst>
          </p:cNvPr>
          <p:cNvSpPr/>
          <p:nvPr/>
        </p:nvSpPr>
        <p:spPr>
          <a:xfrm rot="10800000" flipH="1" flipV="1">
            <a:off x="5036228" y="2686516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0C7B0B-722E-B928-FB32-C208785DDFA6}"/>
              </a:ext>
            </a:extLst>
          </p:cNvPr>
          <p:cNvSpPr txBox="1"/>
          <p:nvPr/>
        </p:nvSpPr>
        <p:spPr>
          <a:xfrm>
            <a:off x="572735" y="7874108"/>
            <a:ext cx="231687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partie des bénéfices est également redistribuée en impôt sur les sociétés</a:t>
            </a:r>
            <a:endParaRPr lang="fr-FR" sz="900" i="1" dirty="0">
              <a:solidFill>
                <a:srgbClr val="324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3B73D774-627E-CC94-6A96-6DD25A3F3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401436"/>
              </p:ext>
            </p:extLst>
          </p:nvPr>
        </p:nvGraphicFramePr>
        <p:xfrm>
          <a:off x="230844" y="2277406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7BA8128-5426-4883-9889-0C0758DDE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2796"/>
              </p:ext>
            </p:extLst>
          </p:nvPr>
        </p:nvGraphicFramePr>
        <p:xfrm>
          <a:off x="230844" y="236422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8BA9C1E-C7E7-F928-8D73-4AA4C7A3B6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91" t="27713" r="51173" b="48137"/>
          <a:stretch/>
        </p:blipFill>
        <p:spPr>
          <a:xfrm>
            <a:off x="5470605" y="612570"/>
            <a:ext cx="1800000" cy="1669650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21BE7051-7E3B-EB62-9A43-B07A6A6E85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8555" y="4557312"/>
            <a:ext cx="1080000" cy="1080000"/>
          </a:xfrm>
          <a:prstGeom prst="rect">
            <a:avLst/>
          </a:prstGeom>
        </p:spPr>
      </p:pic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E3A726E4-1440-84E6-2C63-683E4A7507FA}"/>
              </a:ext>
            </a:extLst>
          </p:cNvPr>
          <p:cNvCxnSpPr>
            <a:cxnSpLocks/>
          </p:cNvCxnSpPr>
          <p:nvPr/>
        </p:nvCxnSpPr>
        <p:spPr>
          <a:xfrm flipH="1">
            <a:off x="547221" y="3916713"/>
            <a:ext cx="23294" cy="3312000"/>
          </a:xfrm>
          <a:prstGeom prst="line">
            <a:avLst/>
          </a:prstGeom>
          <a:ln>
            <a:solidFill>
              <a:srgbClr val="324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E72884C3-5677-0D97-EA77-ABCDAC019F7F}"/>
              </a:ext>
            </a:extLst>
          </p:cNvPr>
          <p:cNvSpPr/>
          <p:nvPr/>
        </p:nvSpPr>
        <p:spPr>
          <a:xfrm rot="6842321" flipH="1">
            <a:off x="1365953" y="5889766"/>
            <a:ext cx="3133153" cy="1642372"/>
          </a:xfrm>
          <a:prstGeom prst="arc">
            <a:avLst>
              <a:gd name="adj1" fmla="val 11632828"/>
              <a:gd name="adj2" fmla="val 20475361"/>
            </a:avLst>
          </a:prstGeom>
          <a:ln w="9525">
            <a:solidFill>
              <a:srgbClr val="32400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DAF5455-1D76-1194-40DD-07D1C6C24918}"/>
              </a:ext>
            </a:extLst>
          </p:cNvPr>
          <p:cNvSpPr/>
          <p:nvPr/>
        </p:nvSpPr>
        <p:spPr>
          <a:xfrm rot="11704837" flipH="1" flipV="1">
            <a:off x="2253865" y="2106719"/>
            <a:ext cx="1201356" cy="3885244"/>
          </a:xfrm>
          <a:prstGeom prst="arc">
            <a:avLst>
              <a:gd name="adj1" fmla="val 16151060"/>
              <a:gd name="adj2" fmla="val 1742687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10A1175-BC5E-5262-63E3-B8FF5875B157}"/>
              </a:ext>
            </a:extLst>
          </p:cNvPr>
          <p:cNvCxnSpPr/>
          <p:nvPr/>
        </p:nvCxnSpPr>
        <p:spPr>
          <a:xfrm>
            <a:off x="1488010" y="3922881"/>
            <a:ext cx="0" cy="684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33FF377-3BB3-3913-CB8C-6F0965F449FC}"/>
              </a:ext>
            </a:extLst>
          </p:cNvPr>
          <p:cNvCxnSpPr/>
          <p:nvPr/>
        </p:nvCxnSpPr>
        <p:spPr>
          <a:xfrm>
            <a:off x="1022087" y="3937392"/>
            <a:ext cx="0" cy="2196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708B518-F8B5-8849-6B0F-CA9691BD6802}"/>
              </a:ext>
            </a:extLst>
          </p:cNvPr>
          <p:cNvSpPr/>
          <p:nvPr/>
        </p:nvSpPr>
        <p:spPr>
          <a:xfrm>
            <a:off x="275186" y="4685577"/>
            <a:ext cx="2361618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 M€</a:t>
            </a: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(37%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abonde directement les budgets des administrations publiques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A5E635-C2A1-B956-2D2B-C91E6E74FA9F}"/>
              </a:ext>
            </a:extLst>
          </p:cNvPr>
          <p:cNvSpPr txBox="1"/>
          <p:nvPr/>
        </p:nvSpPr>
        <p:spPr>
          <a:xfrm>
            <a:off x="359430" y="154607"/>
            <a:ext cx="601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Évaluation des retombées économiques de l’industrie des carrières et matériaux en Provence-Alpes-Côte d’Azur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D94A20-9267-1F22-A505-F4E08148A26E}"/>
              </a:ext>
            </a:extLst>
          </p:cNvPr>
          <p:cNvCxnSpPr>
            <a:cxnSpLocks/>
          </p:cNvCxnSpPr>
          <p:nvPr/>
        </p:nvCxnSpPr>
        <p:spPr>
          <a:xfrm flipV="1">
            <a:off x="912137" y="780869"/>
            <a:ext cx="6745963" cy="1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EA872F-ABBE-3FE1-4910-669E7CB7B847}"/>
              </a:ext>
            </a:extLst>
          </p:cNvPr>
          <p:cNvSpPr/>
          <p:nvPr/>
        </p:nvSpPr>
        <p:spPr>
          <a:xfrm>
            <a:off x="275186" y="1959691"/>
            <a:ext cx="31722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345 M€ HT de chiffre d’affaires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</a:t>
            </a: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BE04573-5AD0-27F5-9488-A434D081E88C}"/>
              </a:ext>
            </a:extLst>
          </p:cNvPr>
          <p:cNvSpPr txBox="1"/>
          <p:nvPr/>
        </p:nvSpPr>
        <p:spPr>
          <a:xfrm>
            <a:off x="667074" y="3354039"/>
            <a:ext cx="78393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113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33%</a:t>
            </a:r>
            <a:endParaRPr lang="fr-FR" sz="11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2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12B43-69DD-7CC6-2682-BECC5E380C54}"/>
              </a:ext>
            </a:extLst>
          </p:cNvPr>
          <p:cNvSpPr/>
          <p:nvPr/>
        </p:nvSpPr>
        <p:spPr>
          <a:xfrm>
            <a:off x="275186" y="6167688"/>
            <a:ext cx="185593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M€</a:t>
            </a:r>
          </a:p>
          <a:p>
            <a:pPr algn="r"/>
            <a:endParaRPr lang="fr-FR" sz="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(34%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distribuée en salaires nets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FDBFF8D-60AD-56A2-0DC4-5C1A3190F646}"/>
              </a:ext>
            </a:extLst>
          </p:cNvPr>
          <p:cNvSpPr txBox="1"/>
          <p:nvPr/>
        </p:nvSpPr>
        <p:spPr>
          <a:xfrm>
            <a:off x="234009" y="5601193"/>
            <a:ext cx="354582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les impôts, taxes et cotisations sociales </a:t>
            </a: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TVA et impôt sur les sociétés)</a:t>
            </a:r>
            <a:endParaRPr lang="fr-FR" sz="1200" i="1" dirty="0">
              <a:solidFill>
                <a:srgbClr val="3240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AC34934-F41F-F1D7-FEAF-BDD3DF34B5D0}"/>
              </a:ext>
            </a:extLst>
          </p:cNvPr>
          <p:cNvSpPr txBox="1"/>
          <p:nvPr/>
        </p:nvSpPr>
        <p:spPr>
          <a:xfrm>
            <a:off x="1850767" y="7205797"/>
            <a:ext cx="185593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 M€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dépenses de consommation</a:t>
            </a:r>
          </a:p>
          <a:p>
            <a:pPr algn="ctr"/>
            <a:endParaRPr lang="fr-FR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AFB324-382C-AA05-88A3-F9386538B8CA}"/>
              </a:ext>
            </a:extLst>
          </p:cNvPr>
          <p:cNvSpPr txBox="1"/>
          <p:nvPr/>
        </p:nvSpPr>
        <p:spPr>
          <a:xfrm>
            <a:off x="626355" y="2578039"/>
            <a:ext cx="77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232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67%</a:t>
            </a:r>
            <a:endParaRPr lang="fr-FR" sz="10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8AF087C-D0DC-9E96-DE0A-877FC17F8633}"/>
              </a:ext>
            </a:extLst>
          </p:cNvPr>
          <p:cNvSpPr txBox="1"/>
          <p:nvPr/>
        </p:nvSpPr>
        <p:spPr>
          <a:xfrm rot="18684806">
            <a:off x="2369026" y="3534179"/>
            <a:ext cx="23435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(soit plus de 5 M€) est redistribué à la collectivité sous forme de TVA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5C90095-02E5-37A0-2C08-85447E3B58B6}"/>
              </a:ext>
            </a:extLst>
          </p:cNvPr>
          <p:cNvSpPr/>
          <p:nvPr/>
        </p:nvSpPr>
        <p:spPr>
          <a:xfrm rot="10800000" flipH="1" flipV="1">
            <a:off x="4219214" y="2764655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5B2D73-ADC1-5823-1E02-48A79CE0E32A}"/>
              </a:ext>
            </a:extLst>
          </p:cNvPr>
          <p:cNvSpPr/>
          <p:nvPr/>
        </p:nvSpPr>
        <p:spPr>
          <a:xfrm>
            <a:off x="5270845" y="2512231"/>
            <a:ext cx="211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Fournisseurs et prestataires extérieurs (hors industrie extractive)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07BD6B9B-77A7-5E6B-ED01-F20DFF1D41E1}"/>
              </a:ext>
            </a:extLst>
          </p:cNvPr>
          <p:cNvSpPr/>
          <p:nvPr/>
        </p:nvSpPr>
        <p:spPr>
          <a:xfrm rot="15102083" flipH="1">
            <a:off x="2028455" y="6482733"/>
            <a:ext cx="577607" cy="188759"/>
          </a:xfrm>
          <a:prstGeom prst="arc">
            <a:avLst>
              <a:gd name="adj1" fmla="val 16151060"/>
              <a:gd name="adj2" fmla="val 21356607"/>
            </a:avLst>
          </a:prstGeom>
          <a:noFill/>
          <a:ln w="9525">
            <a:solidFill>
              <a:srgbClr val="888C1B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0C7B0B-722E-B928-FB32-C208785DDFA6}"/>
              </a:ext>
            </a:extLst>
          </p:cNvPr>
          <p:cNvSpPr txBox="1"/>
          <p:nvPr/>
        </p:nvSpPr>
        <p:spPr>
          <a:xfrm>
            <a:off x="615658" y="7945240"/>
            <a:ext cx="231687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partie des bénéfices est également redistribuée en impôt sur les sociétés</a:t>
            </a:r>
            <a:endParaRPr lang="fr-FR" sz="900" i="1" dirty="0">
              <a:solidFill>
                <a:srgbClr val="324001"/>
              </a:solidFill>
            </a:endParaRP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4694B8B-61FE-5075-2082-3065E6BBD656}"/>
              </a:ext>
            </a:extLst>
          </p:cNvPr>
          <p:cNvCxnSpPr/>
          <p:nvPr/>
        </p:nvCxnSpPr>
        <p:spPr>
          <a:xfrm>
            <a:off x="541796" y="7248940"/>
            <a:ext cx="0" cy="1440000"/>
          </a:xfrm>
          <a:prstGeom prst="straightConnector1">
            <a:avLst/>
          </a:prstGeom>
          <a:ln w="3175">
            <a:solidFill>
              <a:srgbClr val="32400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453B57B6-106C-D1B0-3998-2D8449FE9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879" y="6492700"/>
            <a:ext cx="3060000" cy="36996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7487F2-9E69-240F-F14F-D853A3338C3A}"/>
              </a:ext>
            </a:extLst>
          </p:cNvPr>
          <p:cNvSpPr txBox="1"/>
          <p:nvPr/>
        </p:nvSpPr>
        <p:spPr>
          <a:xfrm>
            <a:off x="5263065" y="694518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324001"/>
                </a:highlight>
              </a:rPr>
              <a:t>1 170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32400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DIRECTS</a:t>
            </a:r>
            <a:endParaRPr lang="fr-FR" sz="1200" dirty="0">
              <a:solidFill>
                <a:schemeClr val="bg1"/>
              </a:solidFill>
              <a:highlight>
                <a:srgbClr val="324001"/>
              </a:highligh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D2AE83-576E-BB95-4CD2-98E21A6905B1}"/>
              </a:ext>
            </a:extLst>
          </p:cNvPr>
          <p:cNvSpPr txBox="1"/>
          <p:nvPr/>
        </p:nvSpPr>
        <p:spPr>
          <a:xfrm>
            <a:off x="5270845" y="8138298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666914"/>
                </a:highlight>
              </a:rPr>
              <a:t>2 380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666914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INDIRECTS </a:t>
            </a:r>
            <a:endParaRPr lang="fr-FR" sz="1200" dirty="0">
              <a:solidFill>
                <a:schemeClr val="bg1"/>
              </a:solidFill>
              <a:highlight>
                <a:srgbClr val="666914"/>
              </a:highligh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EA4EC0-277A-0A43-C5EC-5F74FC5BE30A}"/>
              </a:ext>
            </a:extLst>
          </p:cNvPr>
          <p:cNvSpPr txBox="1"/>
          <p:nvPr/>
        </p:nvSpPr>
        <p:spPr>
          <a:xfrm>
            <a:off x="5263065" y="927591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</a:rPr>
              <a:t>340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INDUITS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AE9F507-FE1C-9A1D-B1AE-1D1DD6221FA2}"/>
              </a:ext>
            </a:extLst>
          </p:cNvPr>
          <p:cNvSpPr txBox="1"/>
          <p:nvPr/>
        </p:nvSpPr>
        <p:spPr>
          <a:xfrm>
            <a:off x="4793322" y="4469453"/>
            <a:ext cx="1855933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3 890 EMPLOIS SOUTENUS </a:t>
            </a:r>
          </a:p>
          <a:p>
            <a:pPr algn="ctr"/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2 720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NDIRECTS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INDUITS</a:t>
            </a:r>
            <a:endParaRPr lang="fr-FR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FB7810-21F2-DA22-218D-9375D36CF1FD}"/>
              </a:ext>
            </a:extLst>
          </p:cNvPr>
          <p:cNvSpPr/>
          <p:nvPr/>
        </p:nvSpPr>
        <p:spPr>
          <a:xfrm>
            <a:off x="4919069" y="5360853"/>
            <a:ext cx="1620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2,3</a:t>
            </a:r>
          </a:p>
          <a:p>
            <a:pPr algn="ctr"/>
            <a:endParaRPr lang="fr-FR" sz="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supplémentaires soutenus dans le reste de l'économie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E38350-0543-081E-25C2-1CA4DEDC31E0}"/>
              </a:ext>
            </a:extLst>
          </p:cNvPr>
          <p:cNvSpPr txBox="1"/>
          <p:nvPr/>
        </p:nvSpPr>
        <p:spPr>
          <a:xfrm>
            <a:off x="1195725" y="954423"/>
            <a:ext cx="41777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1" algn="r"/>
            <a:r>
              <a:rPr lang="fr-FR" sz="2000" dirty="0">
                <a:solidFill>
                  <a:srgbClr val="70740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L’impact socio-économique de l’industrie extractive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62ECBA33-6A9F-6BA4-2822-A8589389BF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59" t="11190" r="62972" b="62450"/>
          <a:stretch/>
        </p:blipFill>
        <p:spPr>
          <a:xfrm>
            <a:off x="2309840" y="6329257"/>
            <a:ext cx="1080000" cy="104785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B556EC85-50E5-AB75-B71C-481E5F55A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" y="9787381"/>
            <a:ext cx="1080000" cy="810000"/>
          </a:xfrm>
          <a:prstGeom prst="rect">
            <a:avLst/>
          </a:prstGeom>
        </p:spPr>
      </p:pic>
      <p:pic>
        <p:nvPicPr>
          <p:cNvPr id="102" name="Image 10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3ED45AE-88FE-891C-FE98-875F509920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2" y="9901296"/>
            <a:ext cx="1332000" cy="58632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1856CC4-2B85-97E6-6A70-5D8F8570F081}"/>
              </a:ext>
            </a:extLst>
          </p:cNvPr>
          <p:cNvSpPr txBox="1"/>
          <p:nvPr/>
        </p:nvSpPr>
        <p:spPr>
          <a:xfrm>
            <a:off x="1696380" y="2624649"/>
            <a:ext cx="34855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CONSOMMATIONS INTERMÉDIAIRES </a:t>
            </a:r>
            <a:endParaRPr lang="fr-FR" sz="1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F7CB3D79-8C62-1C20-BF64-4DC086E8200A}"/>
              </a:ext>
            </a:extLst>
          </p:cNvPr>
          <p:cNvSpPr/>
          <p:nvPr/>
        </p:nvSpPr>
        <p:spPr>
          <a:xfrm rot="9982700" flipH="1">
            <a:off x="4135885" y="2151614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7DDF7E4-B4DD-2865-52B5-BAF3ABB13452}"/>
              </a:ext>
            </a:extLst>
          </p:cNvPr>
          <p:cNvSpPr/>
          <p:nvPr/>
        </p:nvSpPr>
        <p:spPr>
          <a:xfrm rot="10800000" flipH="1" flipV="1">
            <a:off x="4270305" y="2728205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78E53B-D649-D3E1-E9E6-7F04EDE4139F}"/>
              </a:ext>
            </a:extLst>
          </p:cNvPr>
          <p:cNvSpPr txBox="1"/>
          <p:nvPr/>
        </p:nvSpPr>
        <p:spPr>
          <a:xfrm>
            <a:off x="77845" y="3836314"/>
            <a:ext cx="1872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VALEUR AJOUTÉE</a:t>
            </a:r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(VA)</a:t>
            </a:r>
          </a:p>
        </p:txBody>
      </p:sp>
    </p:spTree>
    <p:extLst>
      <p:ext uri="{BB962C8B-B14F-4D97-AF65-F5344CB8AC3E}">
        <p14:creationId xmlns:p14="http://schemas.microsoft.com/office/powerpoint/2010/main" val="229806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93">
            <a:extLst>
              <a:ext uri="{FF2B5EF4-FFF2-40B4-BE49-F238E27FC236}">
                <a16:creationId xmlns:a16="http://schemas.microsoft.com/office/drawing/2014/main" id="{21BE7051-7E3B-EB62-9A43-B07A6A6E85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8555" y="4557312"/>
            <a:ext cx="1080000" cy="1080000"/>
          </a:xfrm>
          <a:prstGeom prst="rect">
            <a:avLst/>
          </a:prstGeom>
        </p:spPr>
      </p:pic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E3A726E4-1440-84E6-2C63-683E4A7507FA}"/>
              </a:ext>
            </a:extLst>
          </p:cNvPr>
          <p:cNvCxnSpPr>
            <a:cxnSpLocks/>
          </p:cNvCxnSpPr>
          <p:nvPr/>
        </p:nvCxnSpPr>
        <p:spPr>
          <a:xfrm flipH="1">
            <a:off x="547221" y="3946209"/>
            <a:ext cx="23294" cy="3276000"/>
          </a:xfrm>
          <a:prstGeom prst="line">
            <a:avLst/>
          </a:prstGeom>
          <a:ln>
            <a:solidFill>
              <a:srgbClr val="324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E72884C3-5677-0D97-EA77-ABCDAC019F7F}"/>
              </a:ext>
            </a:extLst>
          </p:cNvPr>
          <p:cNvSpPr/>
          <p:nvPr/>
        </p:nvSpPr>
        <p:spPr>
          <a:xfrm rot="6842321" flipH="1">
            <a:off x="1365953" y="5889766"/>
            <a:ext cx="3133153" cy="1642372"/>
          </a:xfrm>
          <a:prstGeom prst="arc">
            <a:avLst>
              <a:gd name="adj1" fmla="val 11632828"/>
              <a:gd name="adj2" fmla="val 20475361"/>
            </a:avLst>
          </a:prstGeom>
          <a:ln w="9525">
            <a:solidFill>
              <a:srgbClr val="32400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DAF5455-1D76-1194-40DD-07D1C6C24918}"/>
              </a:ext>
            </a:extLst>
          </p:cNvPr>
          <p:cNvSpPr/>
          <p:nvPr/>
        </p:nvSpPr>
        <p:spPr>
          <a:xfrm rot="11704837" flipH="1" flipV="1">
            <a:off x="2253865" y="2106719"/>
            <a:ext cx="1201356" cy="3885244"/>
          </a:xfrm>
          <a:prstGeom prst="arc">
            <a:avLst>
              <a:gd name="adj1" fmla="val 16151060"/>
              <a:gd name="adj2" fmla="val 1742687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10A1175-BC5E-5262-63E3-B8FF5875B157}"/>
              </a:ext>
            </a:extLst>
          </p:cNvPr>
          <p:cNvCxnSpPr/>
          <p:nvPr/>
        </p:nvCxnSpPr>
        <p:spPr>
          <a:xfrm>
            <a:off x="1488010" y="3967125"/>
            <a:ext cx="0" cy="684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33FF377-3BB3-3913-CB8C-6F0965F449FC}"/>
              </a:ext>
            </a:extLst>
          </p:cNvPr>
          <p:cNvCxnSpPr/>
          <p:nvPr/>
        </p:nvCxnSpPr>
        <p:spPr>
          <a:xfrm>
            <a:off x="1022087" y="3937392"/>
            <a:ext cx="0" cy="2196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708B518-F8B5-8849-6B0F-CA9691BD6802}"/>
              </a:ext>
            </a:extLst>
          </p:cNvPr>
          <p:cNvSpPr/>
          <p:nvPr/>
        </p:nvSpPr>
        <p:spPr>
          <a:xfrm>
            <a:off x="275186" y="4685577"/>
            <a:ext cx="2361618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 M€</a:t>
            </a: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(36%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abonde directement les budgets des administrations publiques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A5E635-C2A1-B956-2D2B-C91E6E74FA9F}"/>
              </a:ext>
            </a:extLst>
          </p:cNvPr>
          <p:cNvSpPr txBox="1"/>
          <p:nvPr/>
        </p:nvSpPr>
        <p:spPr>
          <a:xfrm>
            <a:off x="359430" y="154607"/>
            <a:ext cx="601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Évaluation des retombées économiques de l’industrie des carrières et matériaux en Provence-Alpes-Côte d’Azur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D94A20-9267-1F22-A505-F4E08148A26E}"/>
              </a:ext>
            </a:extLst>
          </p:cNvPr>
          <p:cNvCxnSpPr>
            <a:cxnSpLocks/>
          </p:cNvCxnSpPr>
          <p:nvPr/>
        </p:nvCxnSpPr>
        <p:spPr>
          <a:xfrm flipV="1">
            <a:off x="912137" y="780869"/>
            <a:ext cx="6745963" cy="1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EA872F-ABBE-3FE1-4910-669E7CB7B847}"/>
              </a:ext>
            </a:extLst>
          </p:cNvPr>
          <p:cNvSpPr/>
          <p:nvPr/>
        </p:nvSpPr>
        <p:spPr>
          <a:xfrm>
            <a:off x="275186" y="1959691"/>
            <a:ext cx="31722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320 M€ HT de chiffre d’affaires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</a:t>
            </a: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FD6E3D86-569F-4092-1F99-DC4ACCF73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66517"/>
              </p:ext>
            </p:extLst>
          </p:nvPr>
        </p:nvGraphicFramePr>
        <p:xfrm>
          <a:off x="203846" y="237179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31856CC4-2B85-97E6-6A70-5D8F8570F081}"/>
              </a:ext>
            </a:extLst>
          </p:cNvPr>
          <p:cNvSpPr txBox="1"/>
          <p:nvPr/>
        </p:nvSpPr>
        <p:spPr>
          <a:xfrm>
            <a:off x="1696380" y="2624649"/>
            <a:ext cx="34855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CONSOMMATIONS INTERMÉDIAIRES </a:t>
            </a:r>
            <a:endParaRPr lang="fr-FR" sz="1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714D8CE5-34FD-AE76-12F4-FF08BB248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48239"/>
              </p:ext>
            </p:extLst>
          </p:nvPr>
        </p:nvGraphicFramePr>
        <p:xfrm>
          <a:off x="221201" y="2437248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8BE04573-5AD0-27F5-9488-A434D081E88C}"/>
              </a:ext>
            </a:extLst>
          </p:cNvPr>
          <p:cNvSpPr txBox="1"/>
          <p:nvPr/>
        </p:nvSpPr>
        <p:spPr>
          <a:xfrm>
            <a:off x="654273" y="3438683"/>
            <a:ext cx="78393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32%</a:t>
            </a:r>
            <a:endParaRPr lang="fr-FR" sz="11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2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12B43-69DD-7CC6-2682-BECC5E380C54}"/>
              </a:ext>
            </a:extLst>
          </p:cNvPr>
          <p:cNvSpPr/>
          <p:nvPr/>
        </p:nvSpPr>
        <p:spPr>
          <a:xfrm>
            <a:off x="275186" y="6167688"/>
            <a:ext cx="185593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M€</a:t>
            </a:r>
          </a:p>
          <a:p>
            <a:pPr algn="r"/>
            <a:endParaRPr lang="fr-FR" sz="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(32%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distribuée en salaires nets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FDBFF8D-60AD-56A2-0DC4-5C1A3190F646}"/>
              </a:ext>
            </a:extLst>
          </p:cNvPr>
          <p:cNvSpPr txBox="1"/>
          <p:nvPr/>
        </p:nvSpPr>
        <p:spPr>
          <a:xfrm>
            <a:off x="234009" y="5601193"/>
            <a:ext cx="354582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les impôts, taxes et cotisations sociales </a:t>
            </a: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TVA et impôt sur les sociétés)</a:t>
            </a:r>
            <a:endParaRPr lang="fr-FR" sz="1200" i="1" dirty="0">
              <a:solidFill>
                <a:srgbClr val="3240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AC34934-F41F-F1D7-FEAF-BDD3DF34B5D0}"/>
              </a:ext>
            </a:extLst>
          </p:cNvPr>
          <p:cNvSpPr txBox="1"/>
          <p:nvPr/>
        </p:nvSpPr>
        <p:spPr>
          <a:xfrm>
            <a:off x="1850767" y="7205797"/>
            <a:ext cx="185593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M€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dépenses de consommation</a:t>
            </a:r>
          </a:p>
          <a:p>
            <a:pPr algn="ctr"/>
            <a:endParaRPr lang="fr-FR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AFB324-382C-AA05-88A3-F9386538B8CA}"/>
              </a:ext>
            </a:extLst>
          </p:cNvPr>
          <p:cNvSpPr txBox="1"/>
          <p:nvPr/>
        </p:nvSpPr>
        <p:spPr>
          <a:xfrm>
            <a:off x="626355" y="2578039"/>
            <a:ext cx="77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217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68%</a:t>
            </a:r>
            <a:endParaRPr lang="fr-FR" sz="10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8AF087C-D0DC-9E96-DE0A-877FC17F8633}"/>
              </a:ext>
            </a:extLst>
          </p:cNvPr>
          <p:cNvSpPr txBox="1"/>
          <p:nvPr/>
        </p:nvSpPr>
        <p:spPr>
          <a:xfrm rot="18684806">
            <a:off x="2561160" y="3493106"/>
            <a:ext cx="21708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(soit 64 M€) est redistribué à la collectivité sous forme de TVA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F7CB3D79-8C62-1C20-BF64-4DC086E8200A}"/>
              </a:ext>
            </a:extLst>
          </p:cNvPr>
          <p:cNvSpPr/>
          <p:nvPr/>
        </p:nvSpPr>
        <p:spPr>
          <a:xfrm rot="9982700" flipH="1">
            <a:off x="4135885" y="2151614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5C90095-02E5-37A0-2C08-85447E3B58B6}"/>
              </a:ext>
            </a:extLst>
          </p:cNvPr>
          <p:cNvSpPr/>
          <p:nvPr/>
        </p:nvSpPr>
        <p:spPr>
          <a:xfrm rot="10800000" flipH="1" flipV="1">
            <a:off x="4307750" y="2734549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5B2D73-ADC1-5823-1E02-48A79CE0E32A}"/>
              </a:ext>
            </a:extLst>
          </p:cNvPr>
          <p:cNvSpPr/>
          <p:nvPr/>
        </p:nvSpPr>
        <p:spPr>
          <a:xfrm>
            <a:off x="5328462" y="2532316"/>
            <a:ext cx="2010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Fournisseurs et prestataires extérieurs (hors industrie extractive)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07BD6B9B-77A7-5E6B-ED01-F20DFF1D41E1}"/>
              </a:ext>
            </a:extLst>
          </p:cNvPr>
          <p:cNvSpPr/>
          <p:nvPr/>
        </p:nvSpPr>
        <p:spPr>
          <a:xfrm rot="15102083" flipH="1">
            <a:off x="2028455" y="6482733"/>
            <a:ext cx="577607" cy="188759"/>
          </a:xfrm>
          <a:prstGeom prst="arc">
            <a:avLst>
              <a:gd name="adj1" fmla="val 16151060"/>
              <a:gd name="adj2" fmla="val 21356607"/>
            </a:avLst>
          </a:prstGeom>
          <a:noFill/>
          <a:ln w="9525">
            <a:solidFill>
              <a:srgbClr val="888C1B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0C7B0B-722E-B928-FB32-C208785DDFA6}"/>
              </a:ext>
            </a:extLst>
          </p:cNvPr>
          <p:cNvSpPr txBox="1"/>
          <p:nvPr/>
        </p:nvSpPr>
        <p:spPr>
          <a:xfrm>
            <a:off x="615658" y="7945240"/>
            <a:ext cx="231687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partie des bénéfices est également redistribuée en impôt sur les sociétés</a:t>
            </a:r>
            <a:endParaRPr lang="fr-FR" sz="900" i="1" dirty="0">
              <a:solidFill>
                <a:srgbClr val="324001"/>
              </a:solidFill>
            </a:endParaRP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4694B8B-61FE-5075-2082-3065E6BBD656}"/>
              </a:ext>
            </a:extLst>
          </p:cNvPr>
          <p:cNvCxnSpPr/>
          <p:nvPr/>
        </p:nvCxnSpPr>
        <p:spPr>
          <a:xfrm>
            <a:off x="541796" y="7248940"/>
            <a:ext cx="0" cy="1440000"/>
          </a:xfrm>
          <a:prstGeom prst="straightConnector1">
            <a:avLst/>
          </a:prstGeom>
          <a:ln w="3175">
            <a:solidFill>
              <a:srgbClr val="32400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453B57B6-106C-D1B0-3998-2D8449FE9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879" y="6492700"/>
            <a:ext cx="3060000" cy="36996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7487F2-9E69-240F-F14F-D853A3338C3A}"/>
              </a:ext>
            </a:extLst>
          </p:cNvPr>
          <p:cNvSpPr txBox="1"/>
          <p:nvPr/>
        </p:nvSpPr>
        <p:spPr>
          <a:xfrm>
            <a:off x="5263065" y="694518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324001"/>
                </a:highlight>
              </a:rPr>
              <a:t>925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32400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DIRECTS</a:t>
            </a:r>
            <a:endParaRPr lang="fr-FR" sz="1200" dirty="0">
              <a:solidFill>
                <a:schemeClr val="bg1"/>
              </a:solidFill>
              <a:highlight>
                <a:srgbClr val="324001"/>
              </a:highligh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D2AE83-576E-BB95-4CD2-98E21A6905B1}"/>
              </a:ext>
            </a:extLst>
          </p:cNvPr>
          <p:cNvSpPr txBox="1"/>
          <p:nvPr/>
        </p:nvSpPr>
        <p:spPr>
          <a:xfrm>
            <a:off x="5270845" y="8138298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666914"/>
                </a:highlight>
              </a:rPr>
              <a:t>2 220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666914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INDIRECTS</a:t>
            </a:r>
            <a:endParaRPr lang="fr-FR" sz="1200" dirty="0">
              <a:solidFill>
                <a:schemeClr val="bg1"/>
              </a:solidFill>
              <a:highlight>
                <a:srgbClr val="666914"/>
              </a:highligh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EA4EC0-277A-0A43-C5EC-5F74FC5BE30A}"/>
              </a:ext>
            </a:extLst>
          </p:cNvPr>
          <p:cNvSpPr txBox="1"/>
          <p:nvPr/>
        </p:nvSpPr>
        <p:spPr>
          <a:xfrm>
            <a:off x="5263065" y="927591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</a:rPr>
              <a:t>280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INDUITS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AE9F507-FE1C-9A1D-B1AE-1D1DD6221FA2}"/>
              </a:ext>
            </a:extLst>
          </p:cNvPr>
          <p:cNvSpPr txBox="1"/>
          <p:nvPr/>
        </p:nvSpPr>
        <p:spPr>
          <a:xfrm>
            <a:off x="4793322" y="4469453"/>
            <a:ext cx="1855933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3 425 EMPLOIS SOUTENUS </a:t>
            </a:r>
          </a:p>
          <a:p>
            <a:pPr algn="ctr"/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2 500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NDIRECTS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INDUITS</a:t>
            </a:r>
            <a:endParaRPr lang="fr-FR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FB7810-21F2-DA22-218D-9375D36CF1FD}"/>
              </a:ext>
            </a:extLst>
          </p:cNvPr>
          <p:cNvSpPr/>
          <p:nvPr/>
        </p:nvSpPr>
        <p:spPr>
          <a:xfrm>
            <a:off x="4919069" y="5360853"/>
            <a:ext cx="1620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2,7</a:t>
            </a:r>
          </a:p>
          <a:p>
            <a:pPr algn="ctr"/>
            <a:endParaRPr lang="fr-FR" sz="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supplémentaires soutenus dans le reste de l'économie</a:t>
            </a: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A8940011-13E6-CBEC-001E-9BB9FF1B6F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795" r="71271"/>
          <a:stretch/>
        </p:blipFill>
        <p:spPr>
          <a:xfrm>
            <a:off x="5104383" y="916941"/>
            <a:ext cx="2320092" cy="1260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DE38350-0543-081E-25C2-1CA4DEDC31E0}"/>
              </a:ext>
            </a:extLst>
          </p:cNvPr>
          <p:cNvSpPr txBox="1"/>
          <p:nvPr/>
        </p:nvSpPr>
        <p:spPr>
          <a:xfrm>
            <a:off x="1195725" y="954423"/>
            <a:ext cx="41777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1" algn="r"/>
            <a:r>
              <a:rPr lang="fr-FR" sz="2000" dirty="0">
                <a:solidFill>
                  <a:srgbClr val="70740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L’impact socio-économique de la filière granulats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62ECBA33-6A9F-6BA4-2822-A8589389BF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59" t="11190" r="62972" b="62450"/>
          <a:stretch/>
        </p:blipFill>
        <p:spPr>
          <a:xfrm>
            <a:off x="2309840" y="6329257"/>
            <a:ext cx="1080000" cy="104785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B556EC85-50E5-AB75-B71C-481E5F55A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" y="9787381"/>
            <a:ext cx="1080000" cy="810000"/>
          </a:xfrm>
          <a:prstGeom prst="rect">
            <a:avLst/>
          </a:prstGeom>
        </p:spPr>
      </p:pic>
      <p:pic>
        <p:nvPicPr>
          <p:cNvPr id="102" name="Image 10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3ED45AE-88FE-891C-FE98-875F509920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2" y="9901296"/>
            <a:ext cx="1332000" cy="5863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A56017-5ECF-48A1-62D4-DF1ABC8079DB}"/>
              </a:ext>
            </a:extLst>
          </p:cNvPr>
          <p:cNvSpPr txBox="1"/>
          <p:nvPr/>
        </p:nvSpPr>
        <p:spPr>
          <a:xfrm>
            <a:off x="77845" y="3880558"/>
            <a:ext cx="1872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VALEUR AJOUTÉE</a:t>
            </a:r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(VA)</a:t>
            </a:r>
          </a:p>
        </p:txBody>
      </p:sp>
    </p:spTree>
    <p:extLst>
      <p:ext uri="{BB962C8B-B14F-4D97-AF65-F5344CB8AC3E}">
        <p14:creationId xmlns:p14="http://schemas.microsoft.com/office/powerpoint/2010/main" val="282612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01A34DF-ACAF-4536-BF3F-CE1FE6930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745162"/>
              </p:ext>
            </p:extLst>
          </p:nvPr>
        </p:nvGraphicFramePr>
        <p:xfrm>
          <a:off x="208752" y="2295936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01A34DF-ACAF-4536-BF3F-CE1FE6930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828776"/>
              </p:ext>
            </p:extLst>
          </p:nvPr>
        </p:nvGraphicFramePr>
        <p:xfrm>
          <a:off x="226107" y="2321521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5" name="Image 94">
            <a:extLst>
              <a:ext uri="{FF2B5EF4-FFF2-40B4-BE49-F238E27FC236}">
                <a16:creationId xmlns:a16="http://schemas.microsoft.com/office/drawing/2014/main" id="{7BCB8D1E-37ED-F332-5B78-2693A85FD3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0" t="7428" r="62555" b="61769"/>
          <a:stretch/>
        </p:blipFill>
        <p:spPr>
          <a:xfrm>
            <a:off x="5556489" y="954423"/>
            <a:ext cx="1728000" cy="1309112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21BE7051-7E3B-EB62-9A43-B07A6A6E85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8555" y="4557312"/>
            <a:ext cx="1080000" cy="1080000"/>
          </a:xfrm>
          <a:prstGeom prst="rect">
            <a:avLst/>
          </a:prstGeom>
        </p:spPr>
      </p:pic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E3A726E4-1440-84E6-2C63-683E4A7507FA}"/>
              </a:ext>
            </a:extLst>
          </p:cNvPr>
          <p:cNvCxnSpPr>
            <a:cxnSpLocks/>
          </p:cNvCxnSpPr>
          <p:nvPr/>
        </p:nvCxnSpPr>
        <p:spPr>
          <a:xfrm flipH="1">
            <a:off x="547221" y="3946209"/>
            <a:ext cx="23294" cy="3276000"/>
          </a:xfrm>
          <a:prstGeom prst="line">
            <a:avLst/>
          </a:prstGeom>
          <a:ln>
            <a:solidFill>
              <a:srgbClr val="324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E72884C3-5677-0D97-EA77-ABCDAC019F7F}"/>
              </a:ext>
            </a:extLst>
          </p:cNvPr>
          <p:cNvSpPr/>
          <p:nvPr/>
        </p:nvSpPr>
        <p:spPr>
          <a:xfrm rot="6842321" flipH="1">
            <a:off x="1365953" y="5889766"/>
            <a:ext cx="3133153" cy="1642372"/>
          </a:xfrm>
          <a:prstGeom prst="arc">
            <a:avLst>
              <a:gd name="adj1" fmla="val 11632828"/>
              <a:gd name="adj2" fmla="val 20475361"/>
            </a:avLst>
          </a:prstGeom>
          <a:ln w="9525">
            <a:solidFill>
              <a:srgbClr val="32400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DAF5455-1D76-1194-40DD-07D1C6C24918}"/>
              </a:ext>
            </a:extLst>
          </p:cNvPr>
          <p:cNvSpPr/>
          <p:nvPr/>
        </p:nvSpPr>
        <p:spPr>
          <a:xfrm rot="11704837" flipH="1" flipV="1">
            <a:off x="2253865" y="2106719"/>
            <a:ext cx="1201356" cy="3885244"/>
          </a:xfrm>
          <a:prstGeom prst="arc">
            <a:avLst>
              <a:gd name="adj1" fmla="val 16151060"/>
              <a:gd name="adj2" fmla="val 1742687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10A1175-BC5E-5262-63E3-B8FF5875B157}"/>
              </a:ext>
            </a:extLst>
          </p:cNvPr>
          <p:cNvCxnSpPr/>
          <p:nvPr/>
        </p:nvCxnSpPr>
        <p:spPr>
          <a:xfrm>
            <a:off x="1488010" y="3967125"/>
            <a:ext cx="0" cy="684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33FF377-3BB3-3913-CB8C-6F0965F449FC}"/>
              </a:ext>
            </a:extLst>
          </p:cNvPr>
          <p:cNvCxnSpPr/>
          <p:nvPr/>
        </p:nvCxnSpPr>
        <p:spPr>
          <a:xfrm>
            <a:off x="1022087" y="3937392"/>
            <a:ext cx="0" cy="2196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708B518-F8B5-8849-6B0F-CA9691BD6802}"/>
              </a:ext>
            </a:extLst>
          </p:cNvPr>
          <p:cNvSpPr/>
          <p:nvPr/>
        </p:nvSpPr>
        <p:spPr>
          <a:xfrm>
            <a:off x="275186" y="4685577"/>
            <a:ext cx="2361618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M€</a:t>
            </a: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(45%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abonde directement les budgets des administrations publiques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A5E635-C2A1-B956-2D2B-C91E6E74FA9F}"/>
              </a:ext>
            </a:extLst>
          </p:cNvPr>
          <p:cNvSpPr txBox="1"/>
          <p:nvPr/>
        </p:nvSpPr>
        <p:spPr>
          <a:xfrm>
            <a:off x="359430" y="154607"/>
            <a:ext cx="601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Évaluation des retombées économiques de l’industrie des carrières et matériaux en Provence-Alpes-Côte d’Azur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D94A20-9267-1F22-A505-F4E08148A26E}"/>
              </a:ext>
            </a:extLst>
          </p:cNvPr>
          <p:cNvCxnSpPr>
            <a:cxnSpLocks/>
          </p:cNvCxnSpPr>
          <p:nvPr/>
        </p:nvCxnSpPr>
        <p:spPr>
          <a:xfrm flipV="1">
            <a:off x="912137" y="780869"/>
            <a:ext cx="6745963" cy="1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EA872F-ABBE-3FE1-4910-669E7CB7B847}"/>
              </a:ext>
            </a:extLst>
          </p:cNvPr>
          <p:cNvSpPr/>
          <p:nvPr/>
        </p:nvSpPr>
        <p:spPr>
          <a:xfrm>
            <a:off x="275186" y="1959691"/>
            <a:ext cx="31722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26 M€ HT de chiffre d’affaires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</a:t>
            </a: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BE04573-5AD0-27F5-9488-A434D081E88C}"/>
              </a:ext>
            </a:extLst>
          </p:cNvPr>
          <p:cNvSpPr txBox="1"/>
          <p:nvPr/>
        </p:nvSpPr>
        <p:spPr>
          <a:xfrm>
            <a:off x="654273" y="3438683"/>
            <a:ext cx="78393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42%</a:t>
            </a:r>
            <a:endParaRPr lang="fr-FR" sz="11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2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12B43-69DD-7CC6-2682-BECC5E380C54}"/>
              </a:ext>
            </a:extLst>
          </p:cNvPr>
          <p:cNvSpPr/>
          <p:nvPr/>
        </p:nvSpPr>
        <p:spPr>
          <a:xfrm>
            <a:off x="275186" y="6167688"/>
            <a:ext cx="185593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M€</a:t>
            </a:r>
          </a:p>
          <a:p>
            <a:pPr algn="r"/>
            <a:endParaRPr lang="fr-FR" sz="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(52%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distribuée en salaires nets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FDBFF8D-60AD-56A2-0DC4-5C1A3190F646}"/>
              </a:ext>
            </a:extLst>
          </p:cNvPr>
          <p:cNvSpPr txBox="1"/>
          <p:nvPr/>
        </p:nvSpPr>
        <p:spPr>
          <a:xfrm>
            <a:off x="234009" y="5601193"/>
            <a:ext cx="354582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les impôts, taxes et cotisations sociales </a:t>
            </a: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TVA et impôt sur les sociétés)</a:t>
            </a:r>
            <a:endParaRPr lang="fr-FR" sz="1200" i="1" dirty="0">
              <a:solidFill>
                <a:srgbClr val="3240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AC34934-F41F-F1D7-FEAF-BDD3DF34B5D0}"/>
              </a:ext>
            </a:extLst>
          </p:cNvPr>
          <p:cNvSpPr txBox="1"/>
          <p:nvPr/>
        </p:nvSpPr>
        <p:spPr>
          <a:xfrm>
            <a:off x="1850767" y="7205797"/>
            <a:ext cx="185593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M€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dépenses de consommation</a:t>
            </a:r>
          </a:p>
          <a:p>
            <a:pPr algn="ctr"/>
            <a:endParaRPr lang="fr-FR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AFB324-382C-AA05-88A3-F9386538B8CA}"/>
              </a:ext>
            </a:extLst>
          </p:cNvPr>
          <p:cNvSpPr txBox="1"/>
          <p:nvPr/>
        </p:nvSpPr>
        <p:spPr>
          <a:xfrm>
            <a:off x="626355" y="2578039"/>
            <a:ext cx="77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58%</a:t>
            </a:r>
            <a:endParaRPr lang="fr-FR" sz="10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8AF087C-D0DC-9E96-DE0A-877FC17F8633}"/>
              </a:ext>
            </a:extLst>
          </p:cNvPr>
          <p:cNvSpPr txBox="1"/>
          <p:nvPr/>
        </p:nvSpPr>
        <p:spPr>
          <a:xfrm rot="18684806">
            <a:off x="2369026" y="3534179"/>
            <a:ext cx="23435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(soit plus de 5 M€) est redistribué à la collectivité sous forme de TVA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5C90095-02E5-37A0-2C08-85447E3B58B6}"/>
              </a:ext>
            </a:extLst>
          </p:cNvPr>
          <p:cNvSpPr/>
          <p:nvPr/>
        </p:nvSpPr>
        <p:spPr>
          <a:xfrm rot="10800000" flipH="1" flipV="1">
            <a:off x="4219214" y="2764655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5B2D73-ADC1-5823-1E02-48A79CE0E32A}"/>
              </a:ext>
            </a:extLst>
          </p:cNvPr>
          <p:cNvSpPr/>
          <p:nvPr/>
        </p:nvSpPr>
        <p:spPr>
          <a:xfrm>
            <a:off x="5345553" y="2528726"/>
            <a:ext cx="20886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Fournisseurs et prestataires extérieurs (hors industrie extractive)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07BD6B9B-77A7-5E6B-ED01-F20DFF1D41E1}"/>
              </a:ext>
            </a:extLst>
          </p:cNvPr>
          <p:cNvSpPr/>
          <p:nvPr/>
        </p:nvSpPr>
        <p:spPr>
          <a:xfrm rot="15102083" flipH="1">
            <a:off x="2028455" y="6482733"/>
            <a:ext cx="577607" cy="188759"/>
          </a:xfrm>
          <a:prstGeom prst="arc">
            <a:avLst>
              <a:gd name="adj1" fmla="val 16151060"/>
              <a:gd name="adj2" fmla="val 21356607"/>
            </a:avLst>
          </a:prstGeom>
          <a:noFill/>
          <a:ln w="9525">
            <a:solidFill>
              <a:srgbClr val="888C1B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0C7B0B-722E-B928-FB32-C208785DDFA6}"/>
              </a:ext>
            </a:extLst>
          </p:cNvPr>
          <p:cNvSpPr txBox="1"/>
          <p:nvPr/>
        </p:nvSpPr>
        <p:spPr>
          <a:xfrm>
            <a:off x="615658" y="7945240"/>
            <a:ext cx="231687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partie des bénéfices est également redistribuée en impôt sur les sociétés</a:t>
            </a:r>
            <a:endParaRPr lang="fr-FR" sz="900" i="1" dirty="0">
              <a:solidFill>
                <a:srgbClr val="324001"/>
              </a:solidFill>
            </a:endParaRP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4694B8B-61FE-5075-2082-3065E6BBD656}"/>
              </a:ext>
            </a:extLst>
          </p:cNvPr>
          <p:cNvCxnSpPr/>
          <p:nvPr/>
        </p:nvCxnSpPr>
        <p:spPr>
          <a:xfrm>
            <a:off x="541796" y="7248940"/>
            <a:ext cx="0" cy="1440000"/>
          </a:xfrm>
          <a:prstGeom prst="straightConnector1">
            <a:avLst/>
          </a:prstGeom>
          <a:ln w="3175">
            <a:solidFill>
              <a:srgbClr val="32400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453B57B6-106C-D1B0-3998-2D8449FE9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879" y="6492700"/>
            <a:ext cx="3060000" cy="36996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7487F2-9E69-240F-F14F-D853A3338C3A}"/>
              </a:ext>
            </a:extLst>
          </p:cNvPr>
          <p:cNvSpPr txBox="1"/>
          <p:nvPr/>
        </p:nvSpPr>
        <p:spPr>
          <a:xfrm>
            <a:off x="5263065" y="694518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324001"/>
                </a:highlight>
              </a:rPr>
              <a:t>245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32400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DIRECTS</a:t>
            </a:r>
            <a:endParaRPr lang="fr-FR" sz="1200" dirty="0">
              <a:solidFill>
                <a:schemeClr val="bg1"/>
              </a:solidFill>
              <a:highlight>
                <a:srgbClr val="324001"/>
              </a:highligh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D2AE83-576E-BB95-4CD2-98E21A6905B1}"/>
              </a:ext>
            </a:extLst>
          </p:cNvPr>
          <p:cNvSpPr txBox="1"/>
          <p:nvPr/>
        </p:nvSpPr>
        <p:spPr>
          <a:xfrm>
            <a:off x="5270845" y="8138298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666914"/>
                </a:highlight>
              </a:rPr>
              <a:t>160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666914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INDIRECTS</a:t>
            </a:r>
            <a:endParaRPr lang="fr-FR" sz="1200" dirty="0">
              <a:solidFill>
                <a:schemeClr val="bg1"/>
              </a:solidFill>
              <a:highlight>
                <a:srgbClr val="666914"/>
              </a:highligh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EA4EC0-277A-0A43-C5EC-5F74FC5BE30A}"/>
              </a:ext>
            </a:extLst>
          </p:cNvPr>
          <p:cNvSpPr txBox="1"/>
          <p:nvPr/>
        </p:nvSpPr>
        <p:spPr>
          <a:xfrm>
            <a:off x="5263065" y="927591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</a:rPr>
              <a:t>60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INDUITS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AE9F507-FE1C-9A1D-B1AE-1D1DD6221FA2}"/>
              </a:ext>
            </a:extLst>
          </p:cNvPr>
          <p:cNvSpPr txBox="1"/>
          <p:nvPr/>
        </p:nvSpPr>
        <p:spPr>
          <a:xfrm>
            <a:off x="4793322" y="4469453"/>
            <a:ext cx="1855933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465 EMPLOIS SOUTENUS </a:t>
            </a:r>
          </a:p>
          <a:p>
            <a:pPr algn="ctr"/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220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NDIRECTS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INDUITS</a:t>
            </a:r>
            <a:endParaRPr lang="fr-FR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FB7810-21F2-DA22-218D-9375D36CF1FD}"/>
              </a:ext>
            </a:extLst>
          </p:cNvPr>
          <p:cNvSpPr/>
          <p:nvPr/>
        </p:nvSpPr>
        <p:spPr>
          <a:xfrm>
            <a:off x="4919069" y="5360853"/>
            <a:ext cx="1620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0,9</a:t>
            </a:r>
          </a:p>
          <a:p>
            <a:pPr algn="ctr"/>
            <a:endParaRPr lang="fr-FR" sz="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supplémentaires soutenus dans le reste de l'économie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E38350-0543-081E-25C2-1CA4DEDC31E0}"/>
              </a:ext>
            </a:extLst>
          </p:cNvPr>
          <p:cNvSpPr txBox="1"/>
          <p:nvPr/>
        </p:nvSpPr>
        <p:spPr>
          <a:xfrm>
            <a:off x="1195725" y="954423"/>
            <a:ext cx="417774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1" algn="r"/>
            <a:r>
              <a:rPr lang="fr-FR" sz="2000" dirty="0">
                <a:solidFill>
                  <a:srgbClr val="70740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L’impact socio-économique de la filière pierres de construction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62ECBA33-6A9F-6BA4-2822-A8589389BF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59" t="11190" r="62972" b="62450"/>
          <a:stretch/>
        </p:blipFill>
        <p:spPr>
          <a:xfrm>
            <a:off x="2309840" y="6329257"/>
            <a:ext cx="1080000" cy="104785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B556EC85-50E5-AB75-B71C-481E5F55A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" y="9787381"/>
            <a:ext cx="1080000" cy="810000"/>
          </a:xfrm>
          <a:prstGeom prst="rect">
            <a:avLst/>
          </a:prstGeom>
        </p:spPr>
      </p:pic>
      <p:pic>
        <p:nvPicPr>
          <p:cNvPr id="102" name="Image 10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3ED45AE-88FE-891C-FE98-875F509920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2" y="9901296"/>
            <a:ext cx="1332000" cy="58632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1856CC4-2B85-97E6-6A70-5D8F8570F081}"/>
              </a:ext>
            </a:extLst>
          </p:cNvPr>
          <p:cNvSpPr txBox="1"/>
          <p:nvPr/>
        </p:nvSpPr>
        <p:spPr>
          <a:xfrm>
            <a:off x="1696380" y="2624649"/>
            <a:ext cx="34855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CONSOMMATIONS INTERMÉDIAIRES </a:t>
            </a:r>
            <a:endParaRPr lang="fr-FR" sz="1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F7CB3D79-8C62-1C20-BF64-4DC086E8200A}"/>
              </a:ext>
            </a:extLst>
          </p:cNvPr>
          <p:cNvSpPr/>
          <p:nvPr/>
        </p:nvSpPr>
        <p:spPr>
          <a:xfrm rot="9982700" flipH="1">
            <a:off x="4135885" y="2151614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7DDF7E4-B4DD-2865-52B5-BAF3ABB13452}"/>
              </a:ext>
            </a:extLst>
          </p:cNvPr>
          <p:cNvSpPr/>
          <p:nvPr/>
        </p:nvSpPr>
        <p:spPr>
          <a:xfrm rot="10800000" flipH="1" flipV="1">
            <a:off x="4270305" y="2728205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843AB6-4FAB-539D-F3C6-E3022FBE4BB4}"/>
              </a:ext>
            </a:extLst>
          </p:cNvPr>
          <p:cNvSpPr txBox="1"/>
          <p:nvPr/>
        </p:nvSpPr>
        <p:spPr>
          <a:xfrm>
            <a:off x="77845" y="3880558"/>
            <a:ext cx="1872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VALEUR AJOUTÉE</a:t>
            </a:r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(VA)</a:t>
            </a:r>
          </a:p>
        </p:txBody>
      </p:sp>
    </p:spTree>
    <p:extLst>
      <p:ext uri="{BB962C8B-B14F-4D97-AF65-F5344CB8AC3E}">
        <p14:creationId xmlns:p14="http://schemas.microsoft.com/office/powerpoint/2010/main" val="353473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D935254-D87E-4058-9C99-DDC94F0A4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14101"/>
              </p:ext>
            </p:extLst>
          </p:nvPr>
        </p:nvGraphicFramePr>
        <p:xfrm>
          <a:off x="230767" y="230024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309D184-3D61-A4B2-F8E2-C18FD7695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482133"/>
              </p:ext>
            </p:extLst>
          </p:nvPr>
        </p:nvGraphicFramePr>
        <p:xfrm>
          <a:off x="213589" y="241585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5" name="Image 94">
            <a:extLst>
              <a:ext uri="{FF2B5EF4-FFF2-40B4-BE49-F238E27FC236}">
                <a16:creationId xmlns:a16="http://schemas.microsoft.com/office/drawing/2014/main" id="{7BCB8D1E-37ED-F332-5B78-2693A85FD3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0" t="7428" r="62555" b="61769"/>
          <a:stretch/>
        </p:blipFill>
        <p:spPr>
          <a:xfrm>
            <a:off x="5556489" y="954423"/>
            <a:ext cx="1728000" cy="1309112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21BE7051-7E3B-EB62-9A43-B07A6A6E85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8555" y="4557312"/>
            <a:ext cx="1080000" cy="1080000"/>
          </a:xfrm>
          <a:prstGeom prst="rect">
            <a:avLst/>
          </a:prstGeom>
        </p:spPr>
      </p:pic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E3A726E4-1440-84E6-2C63-683E4A7507FA}"/>
              </a:ext>
            </a:extLst>
          </p:cNvPr>
          <p:cNvCxnSpPr>
            <a:cxnSpLocks/>
          </p:cNvCxnSpPr>
          <p:nvPr/>
        </p:nvCxnSpPr>
        <p:spPr>
          <a:xfrm flipH="1">
            <a:off x="547221" y="3960957"/>
            <a:ext cx="23294" cy="3276000"/>
          </a:xfrm>
          <a:prstGeom prst="line">
            <a:avLst/>
          </a:prstGeom>
          <a:ln>
            <a:solidFill>
              <a:srgbClr val="324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E72884C3-5677-0D97-EA77-ABCDAC019F7F}"/>
              </a:ext>
            </a:extLst>
          </p:cNvPr>
          <p:cNvSpPr/>
          <p:nvPr/>
        </p:nvSpPr>
        <p:spPr>
          <a:xfrm rot="6842321" flipH="1">
            <a:off x="1365953" y="5889766"/>
            <a:ext cx="3133153" cy="1642372"/>
          </a:xfrm>
          <a:prstGeom prst="arc">
            <a:avLst>
              <a:gd name="adj1" fmla="val 11632828"/>
              <a:gd name="adj2" fmla="val 20475361"/>
            </a:avLst>
          </a:prstGeom>
          <a:ln w="9525">
            <a:solidFill>
              <a:srgbClr val="32400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DAF5455-1D76-1194-40DD-07D1C6C24918}"/>
              </a:ext>
            </a:extLst>
          </p:cNvPr>
          <p:cNvSpPr/>
          <p:nvPr/>
        </p:nvSpPr>
        <p:spPr>
          <a:xfrm rot="11704837" flipH="1" flipV="1">
            <a:off x="2253865" y="2106719"/>
            <a:ext cx="1201356" cy="3885244"/>
          </a:xfrm>
          <a:prstGeom prst="arc">
            <a:avLst>
              <a:gd name="adj1" fmla="val 16151060"/>
              <a:gd name="adj2" fmla="val 1742687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10A1175-BC5E-5262-63E3-B8FF5875B157}"/>
              </a:ext>
            </a:extLst>
          </p:cNvPr>
          <p:cNvCxnSpPr/>
          <p:nvPr/>
        </p:nvCxnSpPr>
        <p:spPr>
          <a:xfrm>
            <a:off x="1488010" y="3967125"/>
            <a:ext cx="0" cy="684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33FF377-3BB3-3913-CB8C-6F0965F449FC}"/>
              </a:ext>
            </a:extLst>
          </p:cNvPr>
          <p:cNvCxnSpPr/>
          <p:nvPr/>
        </p:nvCxnSpPr>
        <p:spPr>
          <a:xfrm>
            <a:off x="1022087" y="3937392"/>
            <a:ext cx="0" cy="2196000"/>
          </a:xfrm>
          <a:prstGeom prst="straightConnector1">
            <a:avLst/>
          </a:prstGeom>
          <a:ln w="3175">
            <a:solidFill>
              <a:srgbClr val="324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708B518-F8B5-8849-6B0F-CA9691BD6802}"/>
              </a:ext>
            </a:extLst>
          </p:cNvPr>
          <p:cNvSpPr/>
          <p:nvPr/>
        </p:nvSpPr>
        <p:spPr>
          <a:xfrm>
            <a:off x="275186" y="4685577"/>
            <a:ext cx="2361618" cy="892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M€</a:t>
            </a: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(35%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abonde directement les budgets des administrations publiques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A5E635-C2A1-B956-2D2B-C91E6E74FA9F}"/>
              </a:ext>
            </a:extLst>
          </p:cNvPr>
          <p:cNvSpPr txBox="1"/>
          <p:nvPr/>
        </p:nvSpPr>
        <p:spPr>
          <a:xfrm>
            <a:off x="359430" y="154607"/>
            <a:ext cx="601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Évaluation des retombées économiques de l’industrie des carrières et matériaux en Provence-Alpes-Côte d’Azur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D94A20-9267-1F22-A505-F4E08148A26E}"/>
              </a:ext>
            </a:extLst>
          </p:cNvPr>
          <p:cNvCxnSpPr>
            <a:cxnSpLocks/>
          </p:cNvCxnSpPr>
          <p:nvPr/>
        </p:nvCxnSpPr>
        <p:spPr>
          <a:xfrm flipV="1">
            <a:off x="912137" y="780869"/>
            <a:ext cx="6745963" cy="1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EA872F-ABBE-3FE1-4910-669E7CB7B847}"/>
              </a:ext>
            </a:extLst>
          </p:cNvPr>
          <p:cNvSpPr/>
          <p:nvPr/>
        </p:nvSpPr>
        <p:spPr>
          <a:xfrm>
            <a:off x="275186" y="1959691"/>
            <a:ext cx="31722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398 M€ HT de chiffre d’affaires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</a:t>
            </a: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BE04573-5AD0-27F5-9488-A434D081E88C}"/>
              </a:ext>
            </a:extLst>
          </p:cNvPr>
          <p:cNvSpPr txBox="1"/>
          <p:nvPr/>
        </p:nvSpPr>
        <p:spPr>
          <a:xfrm>
            <a:off x="663210" y="3483405"/>
            <a:ext cx="78393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fr-FR" sz="11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2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12B43-69DD-7CC6-2682-BECC5E380C54}"/>
              </a:ext>
            </a:extLst>
          </p:cNvPr>
          <p:cNvSpPr/>
          <p:nvPr/>
        </p:nvSpPr>
        <p:spPr>
          <a:xfrm>
            <a:off x="275186" y="6167688"/>
            <a:ext cx="185593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M€</a:t>
            </a:r>
          </a:p>
          <a:p>
            <a:pPr algn="r"/>
            <a:endParaRPr lang="fr-FR" sz="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(35% de la VA) 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distribuée en salaires nets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FDBFF8D-60AD-56A2-0DC4-5C1A3190F646}"/>
              </a:ext>
            </a:extLst>
          </p:cNvPr>
          <p:cNvSpPr txBox="1"/>
          <p:nvPr/>
        </p:nvSpPr>
        <p:spPr>
          <a:xfrm>
            <a:off x="234009" y="5601193"/>
            <a:ext cx="354582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les impôts, taxes et cotisations sociales </a:t>
            </a: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TVA et impôt sur les sociétés)</a:t>
            </a:r>
            <a:endParaRPr lang="fr-FR" sz="1200" i="1" dirty="0">
              <a:solidFill>
                <a:srgbClr val="3240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AC34934-F41F-F1D7-FEAF-BDD3DF34B5D0}"/>
              </a:ext>
            </a:extLst>
          </p:cNvPr>
          <p:cNvSpPr txBox="1"/>
          <p:nvPr/>
        </p:nvSpPr>
        <p:spPr>
          <a:xfrm>
            <a:off x="1850767" y="7205797"/>
            <a:ext cx="185593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M€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dépenses de consommation</a:t>
            </a:r>
          </a:p>
          <a:p>
            <a:pPr algn="ctr"/>
            <a:endParaRPr lang="fr-FR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AFB324-382C-AA05-88A3-F9386538B8CA}"/>
              </a:ext>
            </a:extLst>
          </p:cNvPr>
          <p:cNvSpPr txBox="1"/>
          <p:nvPr/>
        </p:nvSpPr>
        <p:spPr>
          <a:xfrm>
            <a:off x="626355" y="2578039"/>
            <a:ext cx="77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318 M€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  <a:endParaRPr lang="fr-FR" sz="1000" dirty="0">
              <a:solidFill>
                <a:srgbClr val="6669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5C90095-02E5-37A0-2C08-85447E3B58B6}"/>
              </a:ext>
            </a:extLst>
          </p:cNvPr>
          <p:cNvSpPr/>
          <p:nvPr/>
        </p:nvSpPr>
        <p:spPr>
          <a:xfrm rot="10800000" flipH="1" flipV="1">
            <a:off x="4219214" y="2764655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5B2D73-ADC1-5823-1E02-48A79CE0E32A}"/>
              </a:ext>
            </a:extLst>
          </p:cNvPr>
          <p:cNvSpPr/>
          <p:nvPr/>
        </p:nvSpPr>
        <p:spPr>
          <a:xfrm>
            <a:off x="5284984" y="2543014"/>
            <a:ext cx="2186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Fournisseurs et prestataires extérieurs (hors industrie extractive)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07BD6B9B-77A7-5E6B-ED01-F20DFF1D41E1}"/>
              </a:ext>
            </a:extLst>
          </p:cNvPr>
          <p:cNvSpPr/>
          <p:nvPr/>
        </p:nvSpPr>
        <p:spPr>
          <a:xfrm rot="15102083" flipH="1">
            <a:off x="2028455" y="6482733"/>
            <a:ext cx="577607" cy="188759"/>
          </a:xfrm>
          <a:prstGeom prst="arc">
            <a:avLst>
              <a:gd name="adj1" fmla="val 16151060"/>
              <a:gd name="adj2" fmla="val 21356607"/>
            </a:avLst>
          </a:prstGeom>
          <a:noFill/>
          <a:ln w="9525">
            <a:solidFill>
              <a:srgbClr val="888C1B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0C7B0B-722E-B928-FB32-C208785DDFA6}"/>
              </a:ext>
            </a:extLst>
          </p:cNvPr>
          <p:cNvSpPr txBox="1"/>
          <p:nvPr/>
        </p:nvSpPr>
        <p:spPr>
          <a:xfrm>
            <a:off x="615658" y="7945240"/>
            <a:ext cx="231687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rgbClr val="3240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partie des bénéfices est également redistribuée en impôt sur les sociétés</a:t>
            </a:r>
            <a:endParaRPr lang="fr-FR" sz="900" i="1" dirty="0">
              <a:solidFill>
                <a:srgbClr val="324001"/>
              </a:solidFill>
            </a:endParaRP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4694B8B-61FE-5075-2082-3065E6BBD656}"/>
              </a:ext>
            </a:extLst>
          </p:cNvPr>
          <p:cNvCxnSpPr/>
          <p:nvPr/>
        </p:nvCxnSpPr>
        <p:spPr>
          <a:xfrm>
            <a:off x="541796" y="7248940"/>
            <a:ext cx="0" cy="1440000"/>
          </a:xfrm>
          <a:prstGeom prst="straightConnector1">
            <a:avLst/>
          </a:prstGeom>
          <a:ln w="3175">
            <a:solidFill>
              <a:srgbClr val="32400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453B57B6-106C-D1B0-3998-2D8449FE9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879" y="6492700"/>
            <a:ext cx="3060000" cy="36996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7487F2-9E69-240F-F14F-D853A3338C3A}"/>
              </a:ext>
            </a:extLst>
          </p:cNvPr>
          <p:cNvSpPr txBox="1"/>
          <p:nvPr/>
        </p:nvSpPr>
        <p:spPr>
          <a:xfrm>
            <a:off x="5263065" y="694518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324001"/>
                </a:highlight>
              </a:rPr>
              <a:t>890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32400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DIRECTS</a:t>
            </a:r>
            <a:endParaRPr lang="fr-FR" sz="1200" dirty="0">
              <a:solidFill>
                <a:schemeClr val="bg1"/>
              </a:solidFill>
              <a:highlight>
                <a:srgbClr val="324001"/>
              </a:highligh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D2AE83-576E-BB95-4CD2-98E21A6905B1}"/>
              </a:ext>
            </a:extLst>
          </p:cNvPr>
          <p:cNvSpPr txBox="1"/>
          <p:nvPr/>
        </p:nvSpPr>
        <p:spPr>
          <a:xfrm>
            <a:off x="5270845" y="8138298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highlight>
                  <a:srgbClr val="666914"/>
                </a:highlight>
              </a:rPr>
              <a:t>3 325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highlight>
                  <a:srgbClr val="666914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INDIRECTS</a:t>
            </a:r>
            <a:endParaRPr lang="fr-FR" sz="1200" dirty="0">
              <a:solidFill>
                <a:schemeClr val="bg1"/>
              </a:solidFill>
              <a:highlight>
                <a:srgbClr val="666914"/>
              </a:highligh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EA4EC0-277A-0A43-C5EC-5F74FC5BE30A}"/>
              </a:ext>
            </a:extLst>
          </p:cNvPr>
          <p:cNvSpPr txBox="1"/>
          <p:nvPr/>
        </p:nvSpPr>
        <p:spPr>
          <a:xfrm>
            <a:off x="5263065" y="9275919"/>
            <a:ext cx="9164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</a:rPr>
              <a:t>275</a:t>
            </a:r>
          </a:p>
          <a:p>
            <a:pPr algn="ct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INDUITS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AE9F507-FE1C-9A1D-B1AE-1D1DD6221FA2}"/>
              </a:ext>
            </a:extLst>
          </p:cNvPr>
          <p:cNvSpPr txBox="1"/>
          <p:nvPr/>
        </p:nvSpPr>
        <p:spPr>
          <a:xfrm>
            <a:off x="4793322" y="4202167"/>
            <a:ext cx="1855933" cy="11387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4 490 EMPLOIS SOUTENUS </a:t>
            </a:r>
          </a:p>
          <a:p>
            <a:pPr algn="ctr"/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3 600 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I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NDIRECTS</a:t>
            </a:r>
            <a:r>
              <a:rPr lang="fr-F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fr-FR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INDUITS</a:t>
            </a:r>
          </a:p>
          <a:p>
            <a:pPr algn="ctr"/>
            <a:endParaRPr lang="fr-FR" sz="2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000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environ 700 dans l’industrie extractive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FB7810-21F2-DA22-218D-9375D36CF1FD}"/>
              </a:ext>
            </a:extLst>
          </p:cNvPr>
          <p:cNvSpPr/>
          <p:nvPr/>
        </p:nvSpPr>
        <p:spPr>
          <a:xfrm>
            <a:off x="4909415" y="5387665"/>
            <a:ext cx="1620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4</a:t>
            </a:r>
          </a:p>
          <a:p>
            <a:pPr algn="ctr"/>
            <a:endParaRPr lang="fr-FR" sz="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emplois supplémentaires soutenus dans le reste de l'économie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E38350-0543-081E-25C2-1CA4DEDC31E0}"/>
              </a:ext>
            </a:extLst>
          </p:cNvPr>
          <p:cNvSpPr txBox="1"/>
          <p:nvPr/>
        </p:nvSpPr>
        <p:spPr>
          <a:xfrm>
            <a:off x="1195725" y="954423"/>
            <a:ext cx="417774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buClr>
                <a:schemeClr val="bg2"/>
              </a:buClr>
              <a:defRPr sz="1400">
                <a:solidFill>
                  <a:srgbClr val="FFFFFF"/>
                </a:solidFill>
                <a:highlight>
                  <a:srgbClr val="888C1B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1" algn="r"/>
            <a:r>
              <a:rPr lang="fr-FR" sz="2000" dirty="0">
                <a:solidFill>
                  <a:srgbClr val="70740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L’impact socio-économique de la filière béton prêt à l’emploi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62ECBA33-6A9F-6BA4-2822-A8589389BF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59" t="11190" r="62972" b="62450"/>
          <a:stretch/>
        </p:blipFill>
        <p:spPr>
          <a:xfrm>
            <a:off x="2309840" y="6329257"/>
            <a:ext cx="1080000" cy="104785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B556EC85-50E5-AB75-B71C-481E5F55A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" y="9787381"/>
            <a:ext cx="1080000" cy="810000"/>
          </a:xfrm>
          <a:prstGeom prst="rect">
            <a:avLst/>
          </a:prstGeom>
        </p:spPr>
      </p:pic>
      <p:pic>
        <p:nvPicPr>
          <p:cNvPr id="102" name="Image 10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3ED45AE-88FE-891C-FE98-875F509920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2" y="9901296"/>
            <a:ext cx="1332000" cy="58632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1856CC4-2B85-97E6-6A70-5D8F8570F081}"/>
              </a:ext>
            </a:extLst>
          </p:cNvPr>
          <p:cNvSpPr txBox="1"/>
          <p:nvPr/>
        </p:nvSpPr>
        <p:spPr>
          <a:xfrm>
            <a:off x="1764433" y="2609949"/>
            <a:ext cx="34855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CONSOMMATIONS INTERMÉDIAIRES</a:t>
            </a:r>
          </a:p>
          <a:p>
            <a:r>
              <a:rPr lang="fr-FR" sz="1000" i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 deux tiers pour l’achat de matières premières auprès de l’industrie extractive</a:t>
            </a:r>
            <a:r>
              <a:rPr lang="fr-FR" sz="1200" b="1" i="1" dirty="0">
                <a:solidFill>
                  <a:srgbClr val="7074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1200" i="1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" dirty="0">
              <a:solidFill>
                <a:srgbClr val="70740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F7CB3D79-8C62-1C20-BF64-4DC086E8200A}"/>
              </a:ext>
            </a:extLst>
          </p:cNvPr>
          <p:cNvSpPr/>
          <p:nvPr/>
        </p:nvSpPr>
        <p:spPr>
          <a:xfrm rot="9982700" flipH="1">
            <a:off x="4256689" y="2136377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7DDF7E4-B4DD-2865-52B5-BAF3ABB13452}"/>
              </a:ext>
            </a:extLst>
          </p:cNvPr>
          <p:cNvSpPr/>
          <p:nvPr/>
        </p:nvSpPr>
        <p:spPr>
          <a:xfrm rot="10800000" flipH="1" flipV="1">
            <a:off x="4391109" y="2712968"/>
            <a:ext cx="1174641" cy="559909"/>
          </a:xfrm>
          <a:prstGeom prst="arc">
            <a:avLst>
              <a:gd name="adj1" fmla="val 16151060"/>
              <a:gd name="adj2" fmla="val 19620969"/>
            </a:avLst>
          </a:prstGeom>
          <a:ln w="9525">
            <a:solidFill>
              <a:srgbClr val="707402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9397DF-5699-4DEA-E9DE-BA720E75BC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655" t="53770" r="1685" b="29603"/>
          <a:stretch/>
        </p:blipFill>
        <p:spPr>
          <a:xfrm>
            <a:off x="5556489" y="1013356"/>
            <a:ext cx="1589650" cy="991383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58AF087C-D0DC-9E96-DE0A-877FC17F8633}"/>
              </a:ext>
            </a:extLst>
          </p:cNvPr>
          <p:cNvSpPr txBox="1"/>
          <p:nvPr/>
        </p:nvSpPr>
        <p:spPr>
          <a:xfrm rot="18684806">
            <a:off x="2417611" y="3641816"/>
            <a:ext cx="205650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(soit 80 M€) est redistribué à la collectivité sous forme de TVA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ED2CC-87CB-7F32-0D7C-017F663E8E64}"/>
              </a:ext>
            </a:extLst>
          </p:cNvPr>
          <p:cNvSpPr txBox="1"/>
          <p:nvPr/>
        </p:nvSpPr>
        <p:spPr>
          <a:xfrm>
            <a:off x="77845" y="3880558"/>
            <a:ext cx="1872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VALEUR AJOUTÉE</a:t>
            </a:r>
            <a:r>
              <a:rPr lang="fr-FR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(VA)</a:t>
            </a:r>
          </a:p>
        </p:txBody>
      </p:sp>
    </p:spTree>
    <p:extLst>
      <p:ext uri="{BB962C8B-B14F-4D97-AF65-F5344CB8AC3E}">
        <p14:creationId xmlns:p14="http://schemas.microsoft.com/office/powerpoint/2010/main" val="482664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SEIMC-3">
      <a:dk1>
        <a:srgbClr val="000000"/>
      </a:dk1>
      <a:lt1>
        <a:srgbClr val="FFFFFF"/>
      </a:lt1>
      <a:dk2>
        <a:srgbClr val="010D26"/>
      </a:dk2>
      <a:lt2>
        <a:srgbClr val="888C1B"/>
      </a:lt2>
      <a:accent1>
        <a:srgbClr val="324001"/>
      </a:accent1>
      <a:accent2>
        <a:srgbClr val="010D26"/>
      </a:accent2>
      <a:accent3>
        <a:srgbClr val="D99036"/>
      </a:accent3>
      <a:accent4>
        <a:srgbClr val="F26B5E"/>
      </a:accent4>
      <a:accent5>
        <a:srgbClr val="D9C2AD"/>
      </a:accent5>
      <a:accent6>
        <a:srgbClr val="4960A6"/>
      </a:accent6>
      <a:hlink>
        <a:srgbClr val="888C1B"/>
      </a:hlink>
      <a:folHlink>
        <a:srgbClr val="F2F2F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13948</TotalTime>
  <Words>900</Words>
  <Application>Microsoft Office PowerPoint</Application>
  <PresentationFormat>Personnalisé</PresentationFormat>
  <Paragraphs>161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Open Sans Extrabold</vt:lpstr>
      <vt:lpstr>Open Sans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MARTIN</dc:creator>
  <cp:lastModifiedBy>Amaria ABDALLAH BERRABAH</cp:lastModifiedBy>
  <cp:revision>612</cp:revision>
  <cp:lastPrinted>2022-11-14T10:54:28Z</cp:lastPrinted>
  <dcterms:created xsi:type="dcterms:W3CDTF">2020-09-28T14:20:16Z</dcterms:created>
  <dcterms:modified xsi:type="dcterms:W3CDTF">2023-07-12T12:12:37Z</dcterms:modified>
</cp:coreProperties>
</file>